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296" r:id="rId3"/>
    <p:sldId id="294" r:id="rId4"/>
    <p:sldId id="295" r:id="rId5"/>
    <p:sldId id="297" r:id="rId6"/>
    <p:sldId id="298" r:id="rId7"/>
    <p:sldId id="299" r:id="rId8"/>
    <p:sldId id="320" r:id="rId9"/>
    <p:sldId id="321" r:id="rId10"/>
    <p:sldId id="300" r:id="rId11"/>
    <p:sldId id="301" r:id="rId12"/>
    <p:sldId id="302" r:id="rId13"/>
    <p:sldId id="303" r:id="rId14"/>
    <p:sldId id="304" r:id="rId15"/>
    <p:sldId id="305" r:id="rId16"/>
    <p:sldId id="306" r:id="rId17"/>
    <p:sldId id="322" r:id="rId18"/>
    <p:sldId id="307" r:id="rId19"/>
    <p:sldId id="308" r:id="rId20"/>
    <p:sldId id="323" r:id="rId21"/>
    <p:sldId id="310" r:id="rId22"/>
    <p:sldId id="324" r:id="rId23"/>
    <p:sldId id="325" r:id="rId24"/>
    <p:sldId id="326" r:id="rId25"/>
    <p:sldId id="327" r:id="rId26"/>
    <p:sldId id="328" r:id="rId27"/>
    <p:sldId id="329" r:id="rId28"/>
    <p:sldId id="315" r:id="rId29"/>
    <p:sldId id="316" r:id="rId30"/>
    <p:sldId id="330" r:id="rId31"/>
    <p:sldId id="331" r:id="rId32"/>
    <p:sldId id="332" r:id="rId33"/>
    <p:sldId id="333" r:id="rId34"/>
    <p:sldId id="317" r:id="rId35"/>
    <p:sldId id="318" r:id="rId36"/>
    <p:sldId id="319" r:id="rId37"/>
    <p:sldId id="334"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560" autoAdjust="0"/>
  </p:normalViewPr>
  <p:slideViewPr>
    <p:cSldViewPr>
      <p:cViewPr varScale="1">
        <p:scale>
          <a:sx n="74" d="100"/>
          <a:sy n="74" d="100"/>
        </p:scale>
        <p:origin x="-126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A03D263B-6006-44EF-89A9-CFDF2A56532D}" type="datetimeFigureOut">
              <a:rPr lang="he-IL" smtClean="0"/>
              <a:t>י"ג/תשרי/תשע"ד</a:t>
            </a:fld>
            <a:endParaRPr lang="he-IL"/>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5DD8E99C-82E1-4147-847D-E9CBB0B6F7DA}" type="slidenum">
              <a:rPr lang="he-IL" smtClean="0"/>
              <a:t>‹#›</a:t>
            </a:fld>
            <a:endParaRPr lang="he-IL"/>
          </a:p>
        </p:txBody>
      </p:sp>
    </p:spTree>
    <p:extLst>
      <p:ext uri="{BB962C8B-B14F-4D97-AF65-F5344CB8AC3E}">
        <p14:creationId xmlns:p14="http://schemas.microsoft.com/office/powerpoint/2010/main" val="330645888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9/17/2013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he-IL" sz="13800" b="1" dirty="0" smtClean="0">
                <a:solidFill>
                  <a:schemeClr val="accent1"/>
                </a:solidFill>
                <a:effectLst>
                  <a:outerShdw blurRad="38100" dist="38100" dir="2700000" algn="tl">
                    <a:srgbClr val="000000">
                      <a:alpha val="43137"/>
                    </a:srgbClr>
                  </a:outerShdw>
                </a:effectLst>
              </a:rPr>
              <a:t>דברים</a:t>
            </a:r>
            <a:endParaRPr lang="he-IL" sz="13800" b="1" dirty="0">
              <a:solidFill>
                <a:schemeClr val="accent1"/>
              </a:solidFill>
              <a:effectLst>
                <a:outerShdw blurRad="38100" dist="38100" dir="2700000" algn="tl">
                  <a:srgbClr val="000000">
                    <a:alpha val="43137"/>
                  </a:srgbClr>
                </a:outerShdw>
              </a:effectLst>
            </a:endParaRPr>
          </a:p>
        </p:txBody>
      </p:sp>
      <p:sp>
        <p:nvSpPr>
          <p:cNvPr id="3" name="TextBox 1"/>
          <p:cNvSpPr txBox="1"/>
          <p:nvPr/>
        </p:nvSpPr>
        <p:spPr>
          <a:xfrm>
            <a:off x="899592" y="5830669"/>
            <a:ext cx="7344816" cy="646331"/>
          </a:xfrm>
          <a:prstGeom prst="rect">
            <a:avLst/>
          </a:prstGeom>
          <a:noFill/>
        </p:spPr>
        <p:txBody>
          <a:bodyPr wrap="square" rtlCol="1">
            <a:spAutoFit/>
          </a:bodyP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ctr" rtl="0"/>
            <a:r>
              <a:rPr lang="en-GB" dirty="0"/>
              <a:t>© </a:t>
            </a:r>
            <a:r>
              <a:rPr lang="en-GB" dirty="0" err="1"/>
              <a:t>Shaalvim</a:t>
            </a:r>
            <a:r>
              <a:rPr lang="en-GB" dirty="0"/>
              <a:t> For Women and Rabbi </a:t>
            </a:r>
            <a:r>
              <a:rPr lang="en-GB" dirty="0" err="1"/>
              <a:t>Menachem</a:t>
            </a:r>
            <a:r>
              <a:rPr lang="en-GB" dirty="0"/>
              <a:t> </a:t>
            </a:r>
            <a:r>
              <a:rPr lang="en-GB" dirty="0" err="1"/>
              <a:t>Leibtag</a:t>
            </a:r>
            <a:r>
              <a:rPr lang="en-GB" dirty="0"/>
              <a:t>.</a:t>
            </a:r>
            <a:endParaRPr lang="en-US" dirty="0"/>
          </a:p>
          <a:p>
            <a:pPr algn="ctr" rtl="0"/>
            <a:r>
              <a:rPr lang="en-GB" dirty="0"/>
              <a:t>Please feel free to use and share but please give credit to the above parties. </a:t>
            </a:r>
            <a:endParaRPr lang="en-US" dirty="0"/>
          </a:p>
        </p:txBody>
      </p:sp>
    </p:spTree>
    <p:extLst>
      <p:ext uri="{BB962C8B-B14F-4D97-AF65-F5344CB8AC3E}">
        <p14:creationId xmlns:p14="http://schemas.microsoft.com/office/powerpoint/2010/main" val="10186425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he-IL" sz="6000" b="1" dirty="0" smtClean="0">
                <a:solidFill>
                  <a:schemeClr val="accent1"/>
                </a:solidFill>
                <a:effectLst>
                  <a:outerShdw blurRad="38100" dist="38100" dir="2700000" algn="tl">
                    <a:srgbClr val="000000">
                      <a:alpha val="43137"/>
                    </a:srgbClr>
                  </a:outerShdw>
                </a:effectLst>
              </a:rPr>
              <a:t>דברים פרק ד : א-ב</a:t>
            </a:r>
            <a:br>
              <a:rPr lang="he-IL" sz="6000" b="1" dirty="0" smtClean="0">
                <a:solidFill>
                  <a:schemeClr val="accent1"/>
                </a:solidFill>
                <a:effectLst>
                  <a:outerShdw blurRad="38100" dist="38100" dir="2700000" algn="tl">
                    <a:srgbClr val="000000">
                      <a:alpha val="43137"/>
                    </a:srgbClr>
                  </a:outerShdw>
                </a:effectLst>
              </a:rPr>
            </a:br>
            <a:r>
              <a:rPr lang="en-GB" sz="6000" b="1" dirty="0" smtClean="0">
                <a:solidFill>
                  <a:schemeClr val="accent1"/>
                </a:solidFill>
                <a:effectLst>
                  <a:outerShdw blurRad="38100" dist="38100" dir="2700000" algn="tl">
                    <a:srgbClr val="000000">
                      <a:alpha val="43137"/>
                    </a:srgbClr>
                  </a:outerShdw>
                </a:effectLst>
              </a:rPr>
              <a:t>Law about the laws</a:t>
            </a:r>
            <a:endParaRPr lang="he-IL" sz="6000"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chor="ctr">
            <a:normAutofit/>
          </a:bodyPr>
          <a:lstStyle/>
          <a:p>
            <a:pPr marL="0" indent="0" algn="r" rtl="1">
              <a:buNone/>
            </a:pPr>
            <a:r>
              <a:rPr lang="he-IL" b="1" dirty="0" smtClean="0">
                <a:latin typeface="David" pitchFamily="34" charset="-79"/>
                <a:cs typeface="David" pitchFamily="34" charset="-79"/>
              </a:rPr>
              <a:t>א</a:t>
            </a:r>
            <a:r>
              <a:rPr lang="he-IL" dirty="0" smtClean="0">
                <a:latin typeface="David" pitchFamily="34" charset="-79"/>
                <a:cs typeface="David" pitchFamily="34" charset="-79"/>
              </a:rPr>
              <a:t> </a:t>
            </a:r>
            <a:r>
              <a:rPr lang="he-IL" dirty="0">
                <a:latin typeface="David" pitchFamily="34" charset="-79"/>
                <a:cs typeface="David" pitchFamily="34" charset="-79"/>
              </a:rPr>
              <a:t>וְעַתָּה יִשְׂרָאֵל, שְׁמַע אֶל-הַחֻקִּים וְאֶל-הַמִּשְׁפָּטִים, אֲשֶׁר אָנֹכִי מְלַמֵּד אֶתְכֶם, לַעֲשׂוֹת--לְמַעַן תִּחְיוּ, וּבָאתֶם וִירִשְׁתֶּם אֶת-הָאָרֶץ, אֲשֶׁר יְהוָה אֱלֹהֵי אֲבֹתֵיכֶם, נֹתֵן לָכֶם. </a:t>
            </a:r>
            <a:endParaRPr lang="he-IL" dirty="0" smtClean="0">
              <a:latin typeface="David" pitchFamily="34" charset="-79"/>
              <a:cs typeface="David" pitchFamily="34" charset="-79"/>
            </a:endParaRPr>
          </a:p>
          <a:p>
            <a:pPr marL="0" indent="0" algn="r" rtl="1">
              <a:buNone/>
            </a:pPr>
            <a:endParaRPr lang="he-IL" b="1" dirty="0" smtClean="0">
              <a:latin typeface="David" pitchFamily="34" charset="-79"/>
              <a:cs typeface="David" pitchFamily="34" charset="-79"/>
            </a:endParaRPr>
          </a:p>
          <a:p>
            <a:pPr marL="0" indent="0" algn="r" rtl="1">
              <a:buNone/>
            </a:pPr>
            <a:r>
              <a:rPr lang="he-IL" b="1" dirty="0" smtClean="0">
                <a:latin typeface="David" pitchFamily="34" charset="-79"/>
                <a:cs typeface="David" pitchFamily="34" charset="-79"/>
              </a:rPr>
              <a:t>ב</a:t>
            </a:r>
            <a:r>
              <a:rPr lang="he-IL" dirty="0" smtClean="0">
                <a:latin typeface="David" pitchFamily="34" charset="-79"/>
                <a:cs typeface="David" pitchFamily="34" charset="-79"/>
              </a:rPr>
              <a:t> </a:t>
            </a:r>
            <a:r>
              <a:rPr lang="he-IL" dirty="0">
                <a:latin typeface="David" pitchFamily="34" charset="-79"/>
                <a:cs typeface="David" pitchFamily="34" charset="-79"/>
              </a:rPr>
              <a:t>לֹא תֹסִפוּ, עַל-הַדָּבָר אֲשֶׁר אָנֹכִי מְצַוֶּה אֶתְכֶם, וְלֹא תִגְרְעוּ, מִמֶּנּוּ--לִשְׁמֹר, אֶת-מִצְו‍ֹת יְהוָה אֱלֹהֵיכֶם, אֲשֶׁר אָנֹכִי, מְצַוֶּה אֶתְכֶם. </a:t>
            </a:r>
            <a:endParaRPr lang="en-US" dirty="0">
              <a:latin typeface="David" pitchFamily="34" charset="-79"/>
              <a:cs typeface="David" pitchFamily="34" charset="-79"/>
            </a:endParaRPr>
          </a:p>
        </p:txBody>
      </p:sp>
    </p:spTree>
    <p:extLst>
      <p:ext uri="{BB962C8B-B14F-4D97-AF65-F5344CB8AC3E}">
        <p14:creationId xmlns:p14="http://schemas.microsoft.com/office/powerpoint/2010/main" val="2134037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righ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noAutofit/>
          </a:bodyPr>
          <a:lstStyle/>
          <a:p>
            <a:r>
              <a:rPr lang="he-IL" sz="6000" b="1" dirty="0" smtClean="0">
                <a:solidFill>
                  <a:schemeClr val="accent1"/>
                </a:solidFill>
                <a:effectLst>
                  <a:outerShdw blurRad="38100" dist="38100" dir="2700000" algn="tl">
                    <a:srgbClr val="000000">
                      <a:alpha val="43137"/>
                    </a:srgbClr>
                  </a:outerShdw>
                </a:effectLst>
              </a:rPr>
              <a:t>דברים פרק ד : ג-ד</a:t>
            </a:r>
            <a:br>
              <a:rPr lang="he-IL" sz="6000" b="1" dirty="0" smtClean="0">
                <a:solidFill>
                  <a:schemeClr val="accent1"/>
                </a:solidFill>
                <a:effectLst>
                  <a:outerShdw blurRad="38100" dist="38100" dir="2700000" algn="tl">
                    <a:srgbClr val="000000">
                      <a:alpha val="43137"/>
                    </a:srgbClr>
                  </a:outerShdw>
                </a:effectLst>
              </a:rPr>
            </a:br>
            <a:r>
              <a:rPr lang="en-GB" sz="6000" b="1" dirty="0" smtClean="0">
                <a:solidFill>
                  <a:schemeClr val="accent1"/>
                </a:solidFill>
                <a:effectLst>
                  <a:outerShdw blurRad="38100" dist="38100" dir="2700000" algn="tl">
                    <a:srgbClr val="000000">
                      <a:alpha val="43137"/>
                    </a:srgbClr>
                  </a:outerShdw>
                </a:effectLst>
              </a:rPr>
              <a:t>Negative Motivator</a:t>
            </a:r>
            <a:r>
              <a:rPr lang="he-IL" sz="6000" b="1" dirty="0" smtClean="0">
                <a:solidFill>
                  <a:schemeClr val="accent1"/>
                </a:solidFill>
                <a:effectLst>
                  <a:outerShdw blurRad="38100" dist="38100" dir="2700000" algn="tl">
                    <a:srgbClr val="000000">
                      <a:alpha val="43137"/>
                    </a:srgbClr>
                  </a:outerShdw>
                </a:effectLst>
              </a:rPr>
              <a:t/>
            </a:r>
            <a:br>
              <a:rPr lang="he-IL" sz="6000" b="1" dirty="0" smtClean="0">
                <a:solidFill>
                  <a:schemeClr val="accent1"/>
                </a:solidFill>
                <a:effectLst>
                  <a:outerShdw blurRad="38100" dist="38100" dir="2700000" algn="tl">
                    <a:srgbClr val="000000">
                      <a:alpha val="43137"/>
                    </a:srgbClr>
                  </a:outerShdw>
                </a:effectLst>
              </a:rPr>
            </a:br>
            <a:endParaRPr lang="he-IL" sz="6000"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chor="ctr">
            <a:normAutofit/>
          </a:bodyPr>
          <a:lstStyle/>
          <a:p>
            <a:pPr marL="0" indent="0" algn="r" rtl="1">
              <a:buNone/>
            </a:pPr>
            <a:r>
              <a:rPr lang="he-IL" b="1" dirty="0">
                <a:latin typeface="David" pitchFamily="34" charset="-79"/>
                <a:cs typeface="David" pitchFamily="34" charset="-79"/>
              </a:rPr>
              <a:t>ג</a:t>
            </a:r>
            <a:r>
              <a:rPr lang="he-IL" dirty="0">
                <a:latin typeface="David" pitchFamily="34" charset="-79"/>
                <a:cs typeface="David" pitchFamily="34" charset="-79"/>
              </a:rPr>
              <a:t> עֵינֵיכֶם, הָרֹאוֹת, אֵת אֲשֶׁר-עָשָׂה יְהוָה, בְּבַעַל פְּעוֹר: כִּי כָל-הָאִישׁ, אֲשֶׁר הָלַךְ אַחֲרֵי בַעַל-פְּעוֹר--הִשְׁמִידוֹ יְהוָה אֱלֹהֶיךָ, מִקִּרְבֶּךָ. </a:t>
            </a:r>
            <a:endParaRPr lang="he-IL" dirty="0" smtClean="0">
              <a:latin typeface="David" pitchFamily="34" charset="-79"/>
              <a:cs typeface="David" pitchFamily="34" charset="-79"/>
            </a:endParaRPr>
          </a:p>
          <a:p>
            <a:pPr marL="0" indent="0" algn="r" rtl="1">
              <a:buNone/>
            </a:pPr>
            <a:endParaRPr lang="he-IL" b="1" dirty="0" smtClean="0">
              <a:latin typeface="David" pitchFamily="34" charset="-79"/>
              <a:cs typeface="David" pitchFamily="34" charset="-79"/>
            </a:endParaRPr>
          </a:p>
          <a:p>
            <a:pPr marL="0" indent="0" algn="r" rtl="1">
              <a:buNone/>
            </a:pPr>
            <a:r>
              <a:rPr lang="he-IL" b="1" dirty="0" smtClean="0">
                <a:latin typeface="David" pitchFamily="34" charset="-79"/>
                <a:cs typeface="David" pitchFamily="34" charset="-79"/>
              </a:rPr>
              <a:t>ד</a:t>
            </a:r>
            <a:r>
              <a:rPr lang="he-IL" dirty="0" smtClean="0">
                <a:latin typeface="David" pitchFamily="34" charset="-79"/>
                <a:cs typeface="David" pitchFamily="34" charset="-79"/>
              </a:rPr>
              <a:t> </a:t>
            </a:r>
            <a:r>
              <a:rPr lang="he-IL" dirty="0">
                <a:latin typeface="David" pitchFamily="34" charset="-79"/>
                <a:cs typeface="David" pitchFamily="34" charset="-79"/>
              </a:rPr>
              <a:t>וְאַתֶּם, הַדְּבֵקִים, בַּיהוָה, אֱלֹהֵיכֶם--חַיִּים כֻּלְּכֶם, הַיּוֹם. </a:t>
            </a:r>
            <a:endParaRPr lang="en-US" dirty="0">
              <a:latin typeface="David" pitchFamily="34" charset="-79"/>
              <a:cs typeface="David" pitchFamily="34" charset="-79"/>
            </a:endParaRPr>
          </a:p>
        </p:txBody>
      </p:sp>
    </p:spTree>
    <p:extLst>
      <p:ext uri="{BB962C8B-B14F-4D97-AF65-F5344CB8AC3E}">
        <p14:creationId xmlns:p14="http://schemas.microsoft.com/office/powerpoint/2010/main" val="3011407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righ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he-IL" sz="6000" b="1" dirty="0" smtClean="0">
                <a:solidFill>
                  <a:schemeClr val="accent1"/>
                </a:solidFill>
                <a:effectLst>
                  <a:outerShdw blurRad="38100" dist="38100" dir="2700000" algn="tl">
                    <a:srgbClr val="000000">
                      <a:alpha val="43137"/>
                    </a:srgbClr>
                  </a:outerShdw>
                </a:effectLst>
              </a:rPr>
              <a:t>דברים פרק ד : ה-ח</a:t>
            </a:r>
            <a:br>
              <a:rPr lang="he-IL" sz="6000" b="1" dirty="0" smtClean="0">
                <a:solidFill>
                  <a:schemeClr val="accent1"/>
                </a:solidFill>
                <a:effectLst>
                  <a:outerShdw blurRad="38100" dist="38100" dir="2700000" algn="tl">
                    <a:srgbClr val="000000">
                      <a:alpha val="43137"/>
                    </a:srgbClr>
                  </a:outerShdw>
                </a:effectLst>
              </a:rPr>
            </a:br>
            <a:r>
              <a:rPr lang="en-GB" sz="6000" b="1" dirty="0" smtClean="0">
                <a:solidFill>
                  <a:schemeClr val="accent1"/>
                </a:solidFill>
                <a:effectLst>
                  <a:outerShdw blurRad="38100" dist="38100" dir="2700000" algn="tl">
                    <a:srgbClr val="000000">
                      <a:alpha val="43137"/>
                    </a:srgbClr>
                  </a:outerShdw>
                </a:effectLst>
              </a:rPr>
              <a:t>Positive Motivator</a:t>
            </a:r>
            <a:endParaRPr lang="he-IL" sz="6000"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1951037"/>
            <a:ext cx="8382000" cy="4525963"/>
          </a:xfrm>
        </p:spPr>
        <p:txBody>
          <a:bodyPr>
            <a:normAutofit fontScale="92500" lnSpcReduction="10000"/>
          </a:bodyPr>
          <a:lstStyle/>
          <a:p>
            <a:pPr marL="0" indent="0" algn="r" rtl="1">
              <a:buNone/>
            </a:pPr>
            <a:r>
              <a:rPr lang="he-IL" b="1" dirty="0">
                <a:latin typeface="David" pitchFamily="34" charset="-79"/>
                <a:cs typeface="David" pitchFamily="34" charset="-79"/>
              </a:rPr>
              <a:t>ה</a:t>
            </a:r>
            <a:r>
              <a:rPr lang="he-IL" dirty="0">
                <a:latin typeface="David" pitchFamily="34" charset="-79"/>
                <a:cs typeface="David" pitchFamily="34" charset="-79"/>
              </a:rPr>
              <a:t> רְאֵה לִמַּדְתִּי אֶתְכֶם, חֻקִּים וּמִשְׁפָּטִים, כַּאֲשֶׁר צִוַּנִי, יְהוָה אֱלֹהָי: לַעֲשׂוֹת כֵּן--בְּקֶרֶב הָאָרֶץ, אֲשֶׁר אַתֶּם בָּאִים שָׁמָּה לְרִשְׁתָּהּ. </a:t>
            </a:r>
            <a:endParaRPr lang="he-IL" dirty="0" smtClean="0">
              <a:latin typeface="David" pitchFamily="34" charset="-79"/>
              <a:cs typeface="David" pitchFamily="34" charset="-79"/>
            </a:endParaRPr>
          </a:p>
          <a:p>
            <a:pPr marL="0" indent="0" algn="r" rtl="1">
              <a:buNone/>
            </a:pPr>
            <a:r>
              <a:rPr lang="he-IL" b="1" dirty="0" smtClean="0">
                <a:latin typeface="David" pitchFamily="34" charset="-79"/>
                <a:cs typeface="David" pitchFamily="34" charset="-79"/>
              </a:rPr>
              <a:t>ו</a:t>
            </a:r>
            <a:r>
              <a:rPr lang="he-IL" dirty="0" smtClean="0">
                <a:latin typeface="David" pitchFamily="34" charset="-79"/>
                <a:cs typeface="David" pitchFamily="34" charset="-79"/>
              </a:rPr>
              <a:t> </a:t>
            </a:r>
            <a:r>
              <a:rPr lang="he-IL" dirty="0">
                <a:latin typeface="David" pitchFamily="34" charset="-79"/>
                <a:cs typeface="David" pitchFamily="34" charset="-79"/>
              </a:rPr>
              <a:t>וּשְׁמַרְתֶּם, וַעֲשִׂיתֶם--כִּי הִוא חָכְמַתְכֶם וּבִינַתְכֶם, לְעֵינֵי הָעַמִּים: אֲשֶׁר יִשְׁמְעוּן, אֵת כָּל-הַחֻקִּים הָאֵלֶּה, וְאָמְרוּ רַק עַם-חָכָם וְנָבוֹן, הַגּוֹי הַגָּדוֹל הַזֶּה. </a:t>
            </a:r>
            <a:endParaRPr lang="he-IL" dirty="0" smtClean="0">
              <a:latin typeface="David" pitchFamily="34" charset="-79"/>
              <a:cs typeface="David" pitchFamily="34" charset="-79"/>
            </a:endParaRPr>
          </a:p>
          <a:p>
            <a:pPr marL="0" indent="0" algn="r" rtl="1">
              <a:buNone/>
            </a:pPr>
            <a:r>
              <a:rPr lang="he-IL" b="1" dirty="0" smtClean="0">
                <a:latin typeface="David" pitchFamily="34" charset="-79"/>
                <a:cs typeface="David" pitchFamily="34" charset="-79"/>
              </a:rPr>
              <a:t>ז</a:t>
            </a:r>
            <a:r>
              <a:rPr lang="he-IL" dirty="0" smtClean="0">
                <a:latin typeface="David" pitchFamily="34" charset="-79"/>
                <a:cs typeface="David" pitchFamily="34" charset="-79"/>
              </a:rPr>
              <a:t> </a:t>
            </a:r>
            <a:r>
              <a:rPr lang="he-IL" dirty="0">
                <a:latin typeface="David" pitchFamily="34" charset="-79"/>
                <a:cs typeface="David" pitchFamily="34" charset="-79"/>
              </a:rPr>
              <a:t>כִּי מִי-גוֹי גָּדוֹל, אֲשֶׁר-לוֹ אֱלֹהִים קְרֹבִים אֵלָיו, כַּיהוָה אֱלֹהֵינוּ, בְּכָל-קָרְאֵנוּ אֵלָיו. </a:t>
            </a:r>
            <a:endParaRPr lang="he-IL" dirty="0" smtClean="0">
              <a:latin typeface="David" pitchFamily="34" charset="-79"/>
              <a:cs typeface="David" pitchFamily="34" charset="-79"/>
            </a:endParaRPr>
          </a:p>
          <a:p>
            <a:pPr marL="0" indent="0" algn="r" rtl="1">
              <a:buNone/>
            </a:pPr>
            <a:r>
              <a:rPr lang="he-IL" b="1" dirty="0" smtClean="0">
                <a:latin typeface="David" pitchFamily="34" charset="-79"/>
                <a:cs typeface="David" pitchFamily="34" charset="-79"/>
              </a:rPr>
              <a:t>ח</a:t>
            </a:r>
            <a:r>
              <a:rPr lang="he-IL" dirty="0" smtClean="0">
                <a:latin typeface="David" pitchFamily="34" charset="-79"/>
                <a:cs typeface="David" pitchFamily="34" charset="-79"/>
              </a:rPr>
              <a:t> </a:t>
            </a:r>
            <a:r>
              <a:rPr lang="he-IL" dirty="0">
                <a:latin typeface="David" pitchFamily="34" charset="-79"/>
                <a:cs typeface="David" pitchFamily="34" charset="-79"/>
              </a:rPr>
              <a:t>וּמִי גּוֹי גָּדוֹל, אֲשֶׁר-לוֹ חֻקִּים וּמִשְׁפָּטִים צַדִּיקִם, כְּכֹל הַתּוֹרָה הַזֹּאת, אֲשֶׁר אָנֹכִי נֹתֵן לִפְנֵיכֶם הַיּוֹם. </a:t>
            </a:r>
            <a:endParaRPr lang="en-US" dirty="0">
              <a:latin typeface="David" pitchFamily="34" charset="-79"/>
              <a:cs typeface="David" pitchFamily="34" charset="-79"/>
            </a:endParaRPr>
          </a:p>
          <a:p>
            <a:pPr marL="0" indent="0" algn="r">
              <a:buNone/>
            </a:pPr>
            <a:endParaRPr lang="he-IL" dirty="0">
              <a:latin typeface="David" pitchFamily="34" charset="-79"/>
              <a:cs typeface="David" pitchFamily="34" charset="-79"/>
            </a:endParaRPr>
          </a:p>
        </p:txBody>
      </p:sp>
    </p:spTree>
    <p:extLst>
      <p:ext uri="{BB962C8B-B14F-4D97-AF65-F5344CB8AC3E}">
        <p14:creationId xmlns:p14="http://schemas.microsoft.com/office/powerpoint/2010/main" val="901173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righ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righ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he-IL" b="1" dirty="0" smtClean="0">
                <a:solidFill>
                  <a:schemeClr val="accent1"/>
                </a:solidFill>
                <a:effectLst>
                  <a:outerShdw blurRad="38100" dist="38100" dir="2700000" algn="tl">
                    <a:srgbClr val="000000">
                      <a:alpha val="43137"/>
                    </a:srgbClr>
                  </a:outerShdw>
                </a:effectLst>
              </a:rPr>
              <a:t>דברים פרק ד : ט-יד</a:t>
            </a:r>
            <a:r>
              <a:rPr lang="he-IL" sz="2800" b="1" dirty="0" smtClean="0">
                <a:solidFill>
                  <a:schemeClr val="accent1"/>
                </a:solidFill>
                <a:effectLst>
                  <a:outerShdw blurRad="38100" dist="38100" dir="2700000" algn="tl">
                    <a:srgbClr val="000000">
                      <a:alpha val="43137"/>
                    </a:srgbClr>
                  </a:outerShdw>
                </a:effectLst>
              </a:rPr>
              <a:t/>
            </a:r>
            <a:br>
              <a:rPr lang="he-IL" sz="2800" b="1" dirty="0" smtClean="0">
                <a:solidFill>
                  <a:schemeClr val="accent1"/>
                </a:solidFill>
                <a:effectLst>
                  <a:outerShdw blurRad="38100" dist="38100" dir="2700000" algn="tl">
                    <a:srgbClr val="000000">
                      <a:alpha val="43137"/>
                    </a:srgbClr>
                  </a:outerShdw>
                </a:effectLst>
              </a:rPr>
            </a:br>
            <a:r>
              <a:rPr lang="en-GB" sz="2800" b="1" dirty="0" smtClean="0">
                <a:solidFill>
                  <a:schemeClr val="accent1"/>
                </a:solidFill>
                <a:effectLst>
                  <a:outerShdw blurRad="38100" dist="38100" dir="2700000" algn="tl">
                    <a:srgbClr val="000000">
                      <a:alpha val="43137"/>
                    </a:srgbClr>
                  </a:outerShdw>
                </a:effectLst>
              </a:rPr>
              <a:t>All the things you need to remember about Har Sinai</a:t>
            </a:r>
            <a:endParaRPr lang="he-IL" sz="2800"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77500" lnSpcReduction="20000"/>
          </a:bodyPr>
          <a:lstStyle/>
          <a:p>
            <a:pPr marL="0" indent="0" algn="r" rtl="1">
              <a:buNone/>
            </a:pPr>
            <a:r>
              <a:rPr lang="he-IL" b="1" dirty="0">
                <a:cs typeface="David" pitchFamily="34" charset="-79"/>
              </a:rPr>
              <a:t>ט</a:t>
            </a:r>
            <a:r>
              <a:rPr lang="he-IL" dirty="0">
                <a:cs typeface="David" pitchFamily="34" charset="-79"/>
              </a:rPr>
              <a:t> רַק הִשָּׁמֶר לְךָ וּשְׁמֹר נַפְשְׁךָ מְאֹד, פֶּן-תִּשְׁכַּח אֶת-הַדְּבָרִים אֲשֶׁר-רָאוּ עֵינֶיךָ וּפֶן-יָסוּרוּ מִלְּבָבְךָ, כֹּל, יְמֵי חַיֶּיךָ; וְהוֹדַעְתָּם לְבָנֶיךָ, וְלִבְנֵי בָנֶיךָ. </a:t>
            </a:r>
            <a:endParaRPr lang="en-US" dirty="0">
              <a:cs typeface="David" pitchFamily="34" charset="-79"/>
            </a:endParaRPr>
          </a:p>
          <a:p>
            <a:pPr marL="0" indent="0" algn="r" rtl="1">
              <a:buNone/>
            </a:pPr>
            <a:r>
              <a:rPr lang="he-IL" b="1" dirty="0" smtClean="0">
                <a:cs typeface="David" pitchFamily="34" charset="-79"/>
              </a:rPr>
              <a:t>י</a:t>
            </a:r>
            <a:r>
              <a:rPr lang="he-IL" dirty="0" smtClean="0">
                <a:cs typeface="David" pitchFamily="34" charset="-79"/>
              </a:rPr>
              <a:t> </a:t>
            </a:r>
            <a:r>
              <a:rPr lang="he-IL" dirty="0">
                <a:cs typeface="David" pitchFamily="34" charset="-79"/>
              </a:rPr>
              <a:t>יוֹם, אֲשֶׁר עָמַדְתָּ לִפְנֵי יְהוָה אֱלֹהֶיךָ בְּחֹרֵב, בֶּאֱמֹר יְהוָה אֵלַי הַקְהֶל-לִי אֶת-הָעָם, וְאַשְׁמִעֵם אֶת-דְּבָרָי: אֲשֶׁר יִלְמְדוּן לְיִרְאָה אֹתִי, כָּל-הַיָּמִים אֲשֶׁר הֵם חַיִּים עַל-הָאֲדָמָה, וְאֶת-בְּנֵיהֶם, יְלַמֵּדוּן. </a:t>
            </a:r>
            <a:endParaRPr lang="he-IL" dirty="0" smtClean="0">
              <a:cs typeface="David" pitchFamily="34" charset="-79"/>
            </a:endParaRPr>
          </a:p>
          <a:p>
            <a:pPr marL="0" indent="0" algn="r" rtl="1">
              <a:buNone/>
            </a:pPr>
            <a:r>
              <a:rPr lang="he-IL" b="1" dirty="0" smtClean="0">
                <a:cs typeface="David" pitchFamily="34" charset="-79"/>
              </a:rPr>
              <a:t>יא</a:t>
            </a:r>
            <a:r>
              <a:rPr lang="he-IL" dirty="0" smtClean="0">
                <a:cs typeface="David" pitchFamily="34" charset="-79"/>
              </a:rPr>
              <a:t> </a:t>
            </a:r>
            <a:r>
              <a:rPr lang="he-IL" dirty="0">
                <a:cs typeface="David" pitchFamily="34" charset="-79"/>
              </a:rPr>
              <a:t>וַתִּקְרְבוּן וַתַּעַמְדוּן, תַּחַת הָהָר; וְהָהָר בֹּעֵר בָּאֵשׁ, עַד-לֵב הַשָּׁמַיִם--חֹשֶׁךְ, עָנָן וַעֲרָפֶל. </a:t>
            </a:r>
            <a:endParaRPr lang="he-IL" dirty="0" smtClean="0">
              <a:cs typeface="David" pitchFamily="34" charset="-79"/>
            </a:endParaRPr>
          </a:p>
          <a:p>
            <a:pPr marL="0" indent="0" algn="r" rtl="1">
              <a:buNone/>
            </a:pPr>
            <a:r>
              <a:rPr lang="he-IL" b="1" dirty="0" smtClean="0">
                <a:cs typeface="David" pitchFamily="34" charset="-79"/>
              </a:rPr>
              <a:t>יב</a:t>
            </a:r>
            <a:r>
              <a:rPr lang="he-IL" dirty="0" smtClean="0">
                <a:cs typeface="David" pitchFamily="34" charset="-79"/>
              </a:rPr>
              <a:t> </a:t>
            </a:r>
            <a:r>
              <a:rPr lang="he-IL" dirty="0">
                <a:cs typeface="David" pitchFamily="34" charset="-79"/>
              </a:rPr>
              <a:t>וַיְדַבֵּר יְהוָה אֲלֵיכֶם, מִתּוֹךְ הָאֵשׁ: קוֹל דְּבָרִים אַתֶּם שֹׁמְעִים, וּתְמוּנָה אֵינְכֶם רֹאִים זוּלָתִי קוֹל. </a:t>
            </a:r>
            <a:endParaRPr lang="en-US" dirty="0">
              <a:cs typeface="David" pitchFamily="34" charset="-79"/>
            </a:endParaRPr>
          </a:p>
          <a:p>
            <a:pPr marL="0" indent="0" algn="r" rtl="1">
              <a:buNone/>
            </a:pPr>
            <a:r>
              <a:rPr lang="he-IL" b="1" dirty="0" smtClean="0">
                <a:cs typeface="David" pitchFamily="34" charset="-79"/>
              </a:rPr>
              <a:t>יג</a:t>
            </a:r>
            <a:r>
              <a:rPr lang="he-IL" dirty="0" smtClean="0">
                <a:cs typeface="David" pitchFamily="34" charset="-79"/>
              </a:rPr>
              <a:t> </a:t>
            </a:r>
            <a:r>
              <a:rPr lang="he-IL" dirty="0">
                <a:cs typeface="David" pitchFamily="34" charset="-79"/>
              </a:rPr>
              <a:t>וַיַּגֵּד לָכֶם אֶת-בְּרִיתוֹ, אֲשֶׁר צִוָּה אֶתְכֶם לַעֲשׂוֹת--עֲשֶׂרֶת, הַדְּבָרִים; וַיִּכְתְּבֵם, עַל-שְׁנֵי לֻחוֹת אֲבָנִים. </a:t>
            </a:r>
            <a:endParaRPr lang="he-IL" dirty="0" smtClean="0">
              <a:cs typeface="David" pitchFamily="34" charset="-79"/>
            </a:endParaRPr>
          </a:p>
          <a:p>
            <a:pPr marL="0" indent="0" algn="r" rtl="1">
              <a:buNone/>
            </a:pPr>
            <a:r>
              <a:rPr lang="he-IL" b="1" dirty="0" smtClean="0">
                <a:cs typeface="David" pitchFamily="34" charset="-79"/>
              </a:rPr>
              <a:t>יד</a:t>
            </a:r>
            <a:r>
              <a:rPr lang="he-IL" dirty="0" smtClean="0">
                <a:cs typeface="David" pitchFamily="34" charset="-79"/>
              </a:rPr>
              <a:t> </a:t>
            </a:r>
            <a:r>
              <a:rPr lang="he-IL" dirty="0">
                <a:cs typeface="David" pitchFamily="34" charset="-79"/>
              </a:rPr>
              <a:t>וְאֹתִי צִוָּה יְהוָה, בָּעֵת הַהִוא, לְלַמֵּד אֶתְכֶם, חֻקִּים וּמִשְׁפָּטִים: לַעֲשֹׂתְכֶם אֹתָם--בָּאָרֶץ, אֲשֶׁר אַתֶּם עֹבְרִים שָׁמָּה לְרִשְׁתָּהּ</a:t>
            </a:r>
            <a:r>
              <a:rPr lang="he-IL" dirty="0" smtClean="0">
                <a:cs typeface="David" pitchFamily="34" charset="-79"/>
              </a:rPr>
              <a:t>.</a:t>
            </a:r>
            <a:endParaRPr lang="en-US" dirty="0">
              <a:cs typeface="David" pitchFamily="34" charset="-79"/>
            </a:endParaRPr>
          </a:p>
        </p:txBody>
      </p:sp>
    </p:spTree>
    <p:extLst>
      <p:ext uri="{BB962C8B-B14F-4D97-AF65-F5344CB8AC3E}">
        <p14:creationId xmlns:p14="http://schemas.microsoft.com/office/powerpoint/2010/main" val="2770573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righ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righ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righ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righ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e-IL" sz="6000" b="1" dirty="0" smtClean="0">
                <a:solidFill>
                  <a:schemeClr val="accent1"/>
                </a:solidFill>
                <a:effectLst>
                  <a:outerShdw blurRad="38100" dist="38100" dir="2700000" algn="tl">
                    <a:srgbClr val="000000">
                      <a:alpha val="43137"/>
                    </a:srgbClr>
                  </a:outerShdw>
                </a:effectLst>
              </a:rPr>
              <a:t>דברים פרק ד : טו-יט</a:t>
            </a:r>
            <a:br>
              <a:rPr lang="he-IL" sz="6000" b="1" dirty="0" smtClean="0">
                <a:solidFill>
                  <a:schemeClr val="accent1"/>
                </a:solidFill>
                <a:effectLst>
                  <a:outerShdw blurRad="38100" dist="38100" dir="2700000" algn="tl">
                    <a:srgbClr val="000000">
                      <a:alpha val="43137"/>
                    </a:srgbClr>
                  </a:outerShdw>
                </a:effectLst>
              </a:rPr>
            </a:br>
            <a:r>
              <a:rPr lang="en-GB" sz="6000" b="1" dirty="0" smtClean="0">
                <a:solidFill>
                  <a:schemeClr val="accent1"/>
                </a:solidFill>
                <a:effectLst>
                  <a:outerShdw blurRad="38100" dist="38100" dir="2700000" algn="tl">
                    <a:srgbClr val="000000">
                      <a:alpha val="43137"/>
                    </a:srgbClr>
                  </a:outerShdw>
                </a:effectLst>
              </a:rPr>
              <a:t>Strange Worship of Our G-d </a:t>
            </a:r>
            <a:endParaRPr lang="he-IL" sz="6000"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733800" y="1828801"/>
            <a:ext cx="4953000" cy="2514599"/>
          </a:xfrm>
        </p:spPr>
        <p:txBody>
          <a:bodyPr>
            <a:noAutofit/>
          </a:bodyPr>
          <a:lstStyle/>
          <a:p>
            <a:pPr marL="0" indent="0" algn="just" rtl="1">
              <a:lnSpc>
                <a:spcPct val="110000"/>
              </a:lnSpc>
              <a:spcAft>
                <a:spcPts val="0"/>
              </a:spcAft>
              <a:buNone/>
            </a:pPr>
            <a:r>
              <a:rPr lang="he-IL" sz="2000" b="1" dirty="0">
                <a:latin typeface="David" pitchFamily="34" charset="-79"/>
                <a:ea typeface="Times New Roman"/>
                <a:cs typeface="David" pitchFamily="34" charset="-79"/>
              </a:rPr>
              <a:t>טו</a:t>
            </a:r>
            <a:r>
              <a:rPr lang="he-IL" sz="2000" dirty="0">
                <a:latin typeface="David" pitchFamily="34" charset="-79"/>
                <a:ea typeface="Times New Roman"/>
                <a:cs typeface="David" pitchFamily="34" charset="-79"/>
              </a:rPr>
              <a:t> וְנִשְׁמַרְתֶּם מְאֹד, לְנַפְשֹׁתֵיכֶם: כִּי לֹא רְאִיתֶם, כָּל-תְּמוּנָה, בְּיוֹם דִּבֶּר יְהוָה אֲלֵיכֶם בְּחֹרֵב, מִתּוֹךְ הָאֵשׁ. </a:t>
            </a:r>
            <a:endParaRPr lang="he-IL" sz="2000" dirty="0" smtClean="0">
              <a:latin typeface="David" pitchFamily="34" charset="-79"/>
              <a:ea typeface="Times New Roman"/>
              <a:cs typeface="David" pitchFamily="34" charset="-79"/>
            </a:endParaRPr>
          </a:p>
          <a:p>
            <a:pPr marL="0" indent="0" algn="just" rtl="1">
              <a:lnSpc>
                <a:spcPct val="110000"/>
              </a:lnSpc>
              <a:spcAft>
                <a:spcPts val="0"/>
              </a:spcAft>
              <a:buNone/>
            </a:pPr>
            <a:r>
              <a:rPr lang="he-IL" sz="2000" b="1" dirty="0" smtClean="0">
                <a:latin typeface="David" pitchFamily="34" charset="-79"/>
                <a:ea typeface="Times New Roman"/>
                <a:cs typeface="David" pitchFamily="34" charset="-79"/>
              </a:rPr>
              <a:t>טז</a:t>
            </a:r>
            <a:r>
              <a:rPr lang="he-IL" sz="2000" dirty="0" smtClean="0">
                <a:latin typeface="David" pitchFamily="34" charset="-79"/>
                <a:ea typeface="Times New Roman"/>
                <a:cs typeface="David" pitchFamily="34" charset="-79"/>
              </a:rPr>
              <a:t> </a:t>
            </a:r>
            <a:r>
              <a:rPr lang="he-IL" sz="2000" dirty="0">
                <a:latin typeface="David" pitchFamily="34" charset="-79"/>
                <a:ea typeface="Times New Roman"/>
                <a:cs typeface="David" pitchFamily="34" charset="-79"/>
              </a:rPr>
              <a:t>פֶּן-תַּשְׁחִתוּן--וַעֲשִׂיתֶם לָכֶם פֶּסֶל, תְּמוּנַת כָּל-סָמֶל: </a:t>
            </a:r>
            <a:r>
              <a:rPr lang="he-IL" sz="2000" b="1" dirty="0">
                <a:solidFill>
                  <a:schemeClr val="accent5"/>
                </a:solidFill>
                <a:latin typeface="David" pitchFamily="34" charset="-79"/>
                <a:ea typeface="Times New Roman"/>
                <a:cs typeface="David" pitchFamily="34" charset="-79"/>
              </a:rPr>
              <a:t>תַּבְנִית</a:t>
            </a:r>
            <a:r>
              <a:rPr lang="he-IL" sz="2000" dirty="0">
                <a:solidFill>
                  <a:schemeClr val="accent5"/>
                </a:solidFill>
                <a:latin typeface="David" pitchFamily="34" charset="-79"/>
                <a:ea typeface="Times New Roman"/>
                <a:cs typeface="David" pitchFamily="34" charset="-79"/>
              </a:rPr>
              <a:t> </a:t>
            </a:r>
            <a:r>
              <a:rPr lang="he-IL" sz="2000" dirty="0">
                <a:latin typeface="David" pitchFamily="34" charset="-79"/>
                <a:ea typeface="Times New Roman"/>
                <a:cs typeface="David" pitchFamily="34" charset="-79"/>
              </a:rPr>
              <a:t>זָכָר, אוֹ נְקֵבָה. </a:t>
            </a:r>
            <a:endParaRPr lang="he-IL" sz="2000" dirty="0" smtClean="0">
              <a:latin typeface="David" pitchFamily="34" charset="-79"/>
              <a:ea typeface="Times New Roman"/>
              <a:cs typeface="David" pitchFamily="34" charset="-79"/>
            </a:endParaRPr>
          </a:p>
          <a:p>
            <a:pPr marL="0" indent="0" algn="just" rtl="1">
              <a:lnSpc>
                <a:spcPct val="110000"/>
              </a:lnSpc>
              <a:spcAft>
                <a:spcPts val="0"/>
              </a:spcAft>
              <a:buNone/>
            </a:pPr>
            <a:r>
              <a:rPr lang="he-IL" sz="2000" b="1" dirty="0" smtClean="0">
                <a:latin typeface="David" pitchFamily="34" charset="-79"/>
                <a:ea typeface="Times New Roman"/>
                <a:cs typeface="David" pitchFamily="34" charset="-79"/>
              </a:rPr>
              <a:t>יז</a:t>
            </a:r>
            <a:r>
              <a:rPr lang="he-IL" sz="2000" dirty="0" smtClean="0">
                <a:latin typeface="David" pitchFamily="34" charset="-79"/>
                <a:ea typeface="Times New Roman"/>
                <a:cs typeface="David" pitchFamily="34" charset="-79"/>
              </a:rPr>
              <a:t> </a:t>
            </a:r>
            <a:r>
              <a:rPr lang="he-IL" sz="2000" b="1" dirty="0">
                <a:solidFill>
                  <a:schemeClr val="accent5"/>
                </a:solidFill>
                <a:latin typeface="David" pitchFamily="34" charset="-79"/>
                <a:ea typeface="Times New Roman"/>
                <a:cs typeface="David" pitchFamily="34" charset="-79"/>
              </a:rPr>
              <a:t>תַּבְנִית</a:t>
            </a:r>
            <a:r>
              <a:rPr lang="he-IL" sz="2000" dirty="0">
                <a:latin typeface="David" pitchFamily="34" charset="-79"/>
                <a:ea typeface="Times New Roman"/>
                <a:cs typeface="David" pitchFamily="34" charset="-79"/>
              </a:rPr>
              <a:t>, כָּל-בְּהֵמָה אֲשֶׁר בָּאָרֶץ; </a:t>
            </a:r>
            <a:r>
              <a:rPr lang="he-IL" sz="2000" b="1" dirty="0">
                <a:solidFill>
                  <a:schemeClr val="accent5"/>
                </a:solidFill>
                <a:latin typeface="David" pitchFamily="34" charset="-79"/>
                <a:ea typeface="Times New Roman"/>
                <a:cs typeface="David" pitchFamily="34" charset="-79"/>
              </a:rPr>
              <a:t>תַּבְנִית</a:t>
            </a:r>
            <a:r>
              <a:rPr lang="he-IL" sz="2000" dirty="0">
                <a:solidFill>
                  <a:schemeClr val="accent5"/>
                </a:solidFill>
                <a:latin typeface="David" pitchFamily="34" charset="-79"/>
                <a:ea typeface="Times New Roman"/>
                <a:cs typeface="David" pitchFamily="34" charset="-79"/>
              </a:rPr>
              <a:t> </a:t>
            </a:r>
            <a:r>
              <a:rPr lang="he-IL" sz="2000" dirty="0">
                <a:latin typeface="David" pitchFamily="34" charset="-79"/>
                <a:ea typeface="Times New Roman"/>
                <a:cs typeface="David" pitchFamily="34" charset="-79"/>
              </a:rPr>
              <a:t>כָּל-צִפּוֹר כָּנָף, אֲשֶׁר תָּעוּף בַּשָּׁמָיִם. </a:t>
            </a:r>
            <a:endParaRPr lang="he-IL" sz="2000" dirty="0" smtClean="0">
              <a:latin typeface="David" pitchFamily="34" charset="-79"/>
              <a:ea typeface="Times New Roman"/>
              <a:cs typeface="David" pitchFamily="34" charset="-79"/>
            </a:endParaRPr>
          </a:p>
          <a:p>
            <a:pPr marL="0" indent="0" algn="just" rtl="1">
              <a:lnSpc>
                <a:spcPct val="110000"/>
              </a:lnSpc>
              <a:spcAft>
                <a:spcPts val="0"/>
              </a:spcAft>
              <a:buNone/>
            </a:pPr>
            <a:r>
              <a:rPr lang="he-IL" sz="2000" b="1" dirty="0" smtClean="0">
                <a:latin typeface="David" pitchFamily="34" charset="-79"/>
                <a:ea typeface="Times New Roman"/>
                <a:cs typeface="David" pitchFamily="34" charset="-79"/>
              </a:rPr>
              <a:t>יח</a:t>
            </a:r>
            <a:r>
              <a:rPr lang="he-IL" sz="2000" dirty="0" smtClean="0">
                <a:latin typeface="David" pitchFamily="34" charset="-79"/>
                <a:ea typeface="Times New Roman"/>
                <a:cs typeface="David" pitchFamily="34" charset="-79"/>
              </a:rPr>
              <a:t> </a:t>
            </a:r>
            <a:r>
              <a:rPr lang="he-IL" sz="2000" b="1" dirty="0">
                <a:solidFill>
                  <a:schemeClr val="accent5"/>
                </a:solidFill>
                <a:latin typeface="David" pitchFamily="34" charset="-79"/>
                <a:ea typeface="Times New Roman"/>
                <a:cs typeface="David" pitchFamily="34" charset="-79"/>
              </a:rPr>
              <a:t>תַּבְנִית</a:t>
            </a:r>
            <a:r>
              <a:rPr lang="he-IL" sz="2000" dirty="0">
                <a:latin typeface="David" pitchFamily="34" charset="-79"/>
                <a:ea typeface="Times New Roman"/>
                <a:cs typeface="David" pitchFamily="34" charset="-79"/>
              </a:rPr>
              <a:t>, כָּל-רֹמֵשׂ בָּאֲדָמָה; </a:t>
            </a:r>
            <a:r>
              <a:rPr lang="he-IL" sz="2000" b="1" dirty="0">
                <a:solidFill>
                  <a:schemeClr val="accent5"/>
                </a:solidFill>
                <a:latin typeface="David" pitchFamily="34" charset="-79"/>
                <a:ea typeface="Times New Roman"/>
                <a:cs typeface="David" pitchFamily="34" charset="-79"/>
              </a:rPr>
              <a:t>תַּבְנִית</a:t>
            </a:r>
            <a:r>
              <a:rPr lang="he-IL" sz="2000" dirty="0">
                <a:solidFill>
                  <a:schemeClr val="accent5"/>
                </a:solidFill>
                <a:latin typeface="David" pitchFamily="34" charset="-79"/>
                <a:ea typeface="Times New Roman"/>
                <a:cs typeface="David" pitchFamily="34" charset="-79"/>
              </a:rPr>
              <a:t> </a:t>
            </a:r>
            <a:r>
              <a:rPr lang="he-IL" sz="2000" dirty="0">
                <a:latin typeface="David" pitchFamily="34" charset="-79"/>
                <a:ea typeface="Times New Roman"/>
                <a:cs typeface="David" pitchFamily="34" charset="-79"/>
              </a:rPr>
              <a:t>כָּל-דָּגָה אֲשֶׁר-בַּמַּיִם, מִתַּחַת לָאָרֶץ. </a:t>
            </a:r>
            <a:endParaRPr lang="he-IL" sz="2000" dirty="0" smtClean="0">
              <a:latin typeface="David" pitchFamily="34" charset="-79"/>
              <a:ea typeface="Times New Roman"/>
              <a:cs typeface="David" pitchFamily="34" charset="-79"/>
            </a:endParaRPr>
          </a:p>
          <a:p>
            <a:pPr marL="0" indent="0" algn="just" rtl="1">
              <a:lnSpc>
                <a:spcPct val="110000"/>
              </a:lnSpc>
              <a:spcAft>
                <a:spcPts val="0"/>
              </a:spcAft>
              <a:buNone/>
            </a:pPr>
            <a:r>
              <a:rPr lang="he-IL" sz="2000" b="1" dirty="0" smtClean="0">
                <a:latin typeface="David" pitchFamily="34" charset="-79"/>
                <a:ea typeface="Times New Roman"/>
                <a:cs typeface="David" pitchFamily="34" charset="-79"/>
              </a:rPr>
              <a:t>יט</a:t>
            </a:r>
            <a:r>
              <a:rPr lang="he-IL" sz="2000" dirty="0" smtClean="0">
                <a:latin typeface="David" pitchFamily="34" charset="-79"/>
                <a:ea typeface="Times New Roman"/>
                <a:cs typeface="David" pitchFamily="34" charset="-79"/>
              </a:rPr>
              <a:t> </a:t>
            </a:r>
            <a:r>
              <a:rPr lang="he-IL" sz="2000" dirty="0">
                <a:latin typeface="David" pitchFamily="34" charset="-79"/>
                <a:ea typeface="Times New Roman"/>
                <a:cs typeface="David" pitchFamily="34" charset="-79"/>
              </a:rPr>
              <a:t>וּפֶן-תִּשָּׂא עֵינֶיךָ הַשָּׁמַיְמָה, וְרָאִיתָ אֶת-הַשֶּׁמֶשׁ וְאֶת-הַיָּרֵחַ וְאֶת-הַכּוֹכָבִים כֹּל צְבָא הַשָּׁמַיִם, וְנִדַּחְתָּ וְהִשְׁתַּחֲוִיתָ לָהֶם, וַעֲבַדְתָּם--אֲשֶׁר חָלַק יְהוָה אֱלֹהֶיךָ, אֹתָם, לְכֹל הָעַמִּים, תַּחַת כָּל-הַשָּׁמָיִם. </a:t>
            </a:r>
            <a:endParaRPr lang="en-US" sz="2000" dirty="0">
              <a:latin typeface="David" pitchFamily="34" charset="-79"/>
              <a:ea typeface="Calibri"/>
              <a:cs typeface="David" pitchFamily="34" charset="-79"/>
            </a:endParaRPr>
          </a:p>
        </p:txBody>
      </p:sp>
      <p:sp>
        <p:nvSpPr>
          <p:cNvPr id="4" name="Rounded Rectangle 3"/>
          <p:cNvSpPr/>
          <p:nvPr/>
        </p:nvSpPr>
        <p:spPr>
          <a:xfrm>
            <a:off x="228600" y="1752600"/>
            <a:ext cx="3048000" cy="4953000"/>
          </a:xfrm>
          <a:prstGeom prst="roundRect">
            <a:avLst/>
          </a:prstGeom>
        </p:spPr>
        <p:style>
          <a:lnRef idx="0">
            <a:schemeClr val="accent5"/>
          </a:lnRef>
          <a:fillRef idx="3">
            <a:schemeClr val="accent5"/>
          </a:fillRef>
          <a:effectRef idx="3">
            <a:schemeClr val="accent5"/>
          </a:effectRef>
          <a:fontRef idx="minor">
            <a:schemeClr val="lt1"/>
          </a:fontRef>
        </p:style>
        <p:txBody>
          <a:bodyPr rtlCol="1" anchor="ctr"/>
          <a:lstStyle/>
          <a:p>
            <a:pPr algn="ctr"/>
            <a:r>
              <a:rPr lang="he-IL" sz="2400" dirty="0" smtClean="0">
                <a:cs typeface="David" pitchFamily="34" charset="-79"/>
              </a:rPr>
              <a:t>תבנית</a:t>
            </a:r>
            <a:r>
              <a:rPr lang="en-GB" sz="2400" dirty="0" smtClean="0">
                <a:cs typeface="David" pitchFamily="34" charset="-79"/>
              </a:rPr>
              <a:t> works like a bullet point:</a:t>
            </a:r>
          </a:p>
          <a:p>
            <a:pPr algn="ctr"/>
            <a:endParaRPr lang="en-GB" sz="2400" dirty="0" smtClean="0">
              <a:cs typeface="David" pitchFamily="34" charset="-79"/>
            </a:endParaRPr>
          </a:p>
          <a:p>
            <a:pPr marL="285750" indent="-285750" algn="ctr" rtl="1">
              <a:buFontTx/>
              <a:buChar char="-"/>
            </a:pPr>
            <a:r>
              <a:rPr lang="he-IL" sz="2400" dirty="0" smtClean="0">
                <a:cs typeface="David" pitchFamily="34" charset="-79"/>
              </a:rPr>
              <a:t>זכר ונקבה</a:t>
            </a:r>
          </a:p>
          <a:p>
            <a:pPr marL="285750" indent="-285750" algn="ctr" rtl="1">
              <a:buFontTx/>
              <a:buChar char="-"/>
            </a:pPr>
            <a:r>
              <a:rPr lang="he-IL" sz="2400" dirty="0" smtClean="0">
                <a:cs typeface="David" pitchFamily="34" charset="-79"/>
              </a:rPr>
              <a:t>בהמה</a:t>
            </a:r>
          </a:p>
          <a:p>
            <a:pPr marL="285750" indent="-285750" algn="ctr" rtl="1">
              <a:buFontTx/>
              <a:buChar char="-"/>
            </a:pPr>
            <a:r>
              <a:rPr lang="he-IL" sz="2400" dirty="0" smtClean="0">
                <a:cs typeface="David" pitchFamily="34" charset="-79"/>
              </a:rPr>
              <a:t>צפור</a:t>
            </a:r>
          </a:p>
          <a:p>
            <a:pPr marL="285750" indent="-285750" algn="ctr" rtl="1">
              <a:buFontTx/>
              <a:buChar char="-"/>
            </a:pPr>
            <a:r>
              <a:rPr lang="he-IL" sz="2400" dirty="0" smtClean="0">
                <a:cs typeface="David" pitchFamily="34" charset="-79"/>
              </a:rPr>
              <a:t>רמש</a:t>
            </a:r>
          </a:p>
          <a:p>
            <a:pPr marL="285750" indent="-285750" algn="ctr" rtl="1">
              <a:buFontTx/>
              <a:buChar char="-"/>
            </a:pPr>
            <a:r>
              <a:rPr lang="he-IL" sz="2400" dirty="0" smtClean="0">
                <a:cs typeface="David" pitchFamily="34" charset="-79"/>
              </a:rPr>
              <a:t>דגה</a:t>
            </a:r>
          </a:p>
          <a:p>
            <a:pPr marL="285750" indent="-285750" algn="ctr" rtl="1">
              <a:buFontTx/>
              <a:buChar char="-"/>
            </a:pPr>
            <a:r>
              <a:rPr lang="he-IL" sz="2400" dirty="0" smtClean="0">
                <a:cs typeface="David" pitchFamily="34" charset="-79"/>
              </a:rPr>
              <a:t>שמש, ירח, כוכבים</a:t>
            </a:r>
          </a:p>
          <a:p>
            <a:pPr algn="ctr" rtl="1"/>
            <a:endParaRPr lang="he-IL" sz="2400" dirty="0">
              <a:cs typeface="David" pitchFamily="34" charset="-79"/>
            </a:endParaRPr>
          </a:p>
          <a:p>
            <a:pPr algn="ctr" rtl="1"/>
            <a:r>
              <a:rPr lang="en-GB" sz="2400" dirty="0" smtClean="0">
                <a:cs typeface="David" pitchFamily="34" charset="-79"/>
              </a:rPr>
              <a:t>Reverse order of Creation. </a:t>
            </a:r>
            <a:endParaRPr lang="he-IL" sz="2400" dirty="0" smtClean="0">
              <a:cs typeface="David" pitchFamily="34" charset="-79"/>
            </a:endParaRPr>
          </a:p>
          <a:p>
            <a:pPr marL="285750" indent="-285750" algn="ctr">
              <a:buFontTx/>
              <a:buChar char="-"/>
            </a:pPr>
            <a:endParaRPr lang="he-IL" sz="2400" dirty="0">
              <a:cs typeface="David" pitchFamily="34" charset="-79"/>
            </a:endParaRPr>
          </a:p>
        </p:txBody>
      </p:sp>
    </p:spTree>
    <p:extLst>
      <p:ext uri="{BB962C8B-B14F-4D97-AF65-F5344CB8AC3E}">
        <p14:creationId xmlns:p14="http://schemas.microsoft.com/office/powerpoint/2010/main" val="1783748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righ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righ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righ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3" presetClass="entr" presetSubtype="32"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plus(out)">
                                      <p:cBhvr>
                                        <p:cTn id="3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e-IL" sz="6000" b="1" dirty="0" smtClean="0">
                <a:solidFill>
                  <a:schemeClr val="accent1"/>
                </a:solidFill>
                <a:effectLst>
                  <a:outerShdw blurRad="38100" dist="38100" dir="2700000" algn="tl">
                    <a:srgbClr val="000000">
                      <a:alpha val="43137"/>
                    </a:srgbClr>
                  </a:outerShdw>
                </a:effectLst>
              </a:rPr>
              <a:t>שמות פרק כה</a:t>
            </a:r>
            <a:endParaRPr lang="he-IL" sz="6000"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1"/>
            <a:ext cx="8229600" cy="3429000"/>
          </a:xfrm>
        </p:spPr>
        <p:txBody>
          <a:bodyPr>
            <a:normAutofit/>
          </a:bodyPr>
          <a:lstStyle/>
          <a:p>
            <a:pPr marL="0" indent="0" algn="r" rtl="1">
              <a:buNone/>
            </a:pPr>
            <a:r>
              <a:rPr lang="he-IL" b="1" dirty="0" smtClean="0">
                <a:cs typeface="David" pitchFamily="34" charset="-79"/>
              </a:rPr>
              <a:t>ח</a:t>
            </a:r>
            <a:r>
              <a:rPr lang="he-IL" dirty="0" smtClean="0">
                <a:cs typeface="David" pitchFamily="34" charset="-79"/>
              </a:rPr>
              <a:t> </a:t>
            </a:r>
            <a:r>
              <a:rPr lang="he-IL" dirty="0">
                <a:cs typeface="David" pitchFamily="34" charset="-79"/>
              </a:rPr>
              <a:t>וְעָשׂוּ לִי מִקְדָּשׁ וְשָׁכַנְתִּי בְּתוֹכָם. </a:t>
            </a:r>
            <a:endParaRPr lang="he-IL" dirty="0" smtClean="0">
              <a:cs typeface="David" pitchFamily="34" charset="-79"/>
            </a:endParaRPr>
          </a:p>
          <a:p>
            <a:pPr marL="0" indent="0" algn="r" rtl="1">
              <a:buNone/>
            </a:pPr>
            <a:r>
              <a:rPr lang="he-IL" b="1" dirty="0" smtClean="0">
                <a:cs typeface="David" pitchFamily="34" charset="-79"/>
              </a:rPr>
              <a:t>ט</a:t>
            </a:r>
            <a:r>
              <a:rPr lang="he-IL" dirty="0" smtClean="0">
                <a:cs typeface="David" pitchFamily="34" charset="-79"/>
              </a:rPr>
              <a:t> </a:t>
            </a:r>
            <a:r>
              <a:rPr lang="he-IL" dirty="0">
                <a:cs typeface="David" pitchFamily="34" charset="-79"/>
              </a:rPr>
              <a:t>כְּכֹל אֲשֶׁר אֲנִי מַרְאֶה אוֹתְךָ אֵת תַּבְנִית הַמִּשְׁכָּן וְאֵת תַּבְנִית כָּל-כֵּלָיו וְכֵן תַּעֲשׂוּ.</a:t>
            </a:r>
            <a:endParaRPr lang="en-US" dirty="0">
              <a:cs typeface="David" pitchFamily="34" charset="-79"/>
            </a:endParaRPr>
          </a:p>
          <a:p>
            <a:pPr marL="0" indent="0" algn="r" rtl="1">
              <a:buNone/>
            </a:pPr>
            <a:r>
              <a:rPr lang="he-IL" b="1" dirty="0">
                <a:cs typeface="David" pitchFamily="34" charset="-79"/>
              </a:rPr>
              <a:t> </a:t>
            </a:r>
            <a:endParaRPr lang="en-US" dirty="0">
              <a:cs typeface="David" pitchFamily="34" charset="-79"/>
            </a:endParaRPr>
          </a:p>
          <a:p>
            <a:pPr marL="0" indent="0" algn="r" rtl="1">
              <a:buNone/>
            </a:pPr>
            <a:r>
              <a:rPr lang="he-IL" b="1" dirty="0">
                <a:cs typeface="David" pitchFamily="34" charset="-79"/>
              </a:rPr>
              <a:t>כ</a:t>
            </a:r>
            <a:r>
              <a:rPr lang="he-IL" dirty="0">
                <a:cs typeface="David" pitchFamily="34" charset="-79"/>
              </a:rPr>
              <a:t> </a:t>
            </a:r>
            <a:r>
              <a:rPr lang="he-IL" b="1" dirty="0">
                <a:solidFill>
                  <a:schemeClr val="accent4"/>
                </a:solidFill>
                <a:cs typeface="David" pitchFamily="34" charset="-79"/>
              </a:rPr>
              <a:t>וְאֶתְכֶם לָקַח יְהוָה, וַיּוֹצִא אֶתְכֶם מִכּוּר הַבַּרְזֶל מִמִּצְרָיִם, לִהְיוֹת לוֹ לְעַם נַחֲלָה, כַּיּוֹם הַזֶּה</a:t>
            </a:r>
            <a:r>
              <a:rPr lang="he-IL" b="1" dirty="0" smtClean="0">
                <a:solidFill>
                  <a:schemeClr val="accent4"/>
                </a:solidFill>
                <a:cs typeface="David" pitchFamily="34" charset="-79"/>
              </a:rPr>
              <a:t>.</a:t>
            </a:r>
            <a:endParaRPr lang="en-US" b="1" dirty="0">
              <a:solidFill>
                <a:schemeClr val="accent4"/>
              </a:solidFill>
              <a:cs typeface="David" pitchFamily="34" charset="-79"/>
            </a:endParaRPr>
          </a:p>
        </p:txBody>
      </p:sp>
      <p:sp>
        <p:nvSpPr>
          <p:cNvPr id="4" name="Up Arrow Callout 3"/>
          <p:cNvSpPr/>
          <p:nvPr/>
        </p:nvSpPr>
        <p:spPr>
          <a:xfrm>
            <a:off x="533400" y="5029200"/>
            <a:ext cx="8153400" cy="1600200"/>
          </a:xfrm>
          <a:prstGeom prst="upArrowCallout">
            <a:avLst/>
          </a:prstGeom>
        </p:spPr>
        <p:style>
          <a:lnRef idx="0">
            <a:schemeClr val="accent4"/>
          </a:lnRef>
          <a:fillRef idx="3">
            <a:schemeClr val="accent4"/>
          </a:fillRef>
          <a:effectRef idx="3">
            <a:schemeClr val="accent4"/>
          </a:effectRef>
          <a:fontRef idx="minor">
            <a:schemeClr val="lt1"/>
          </a:fontRef>
        </p:style>
        <p:txBody>
          <a:bodyPr rtlCol="1" anchor="ctr"/>
          <a:lstStyle/>
          <a:p>
            <a:pPr algn="ctr"/>
            <a:r>
              <a:rPr lang="en-GB" sz="2000" dirty="0" smtClean="0"/>
              <a:t>We don’t need to make an image of our G-d because we are His image – He shaped us in Egypt. </a:t>
            </a:r>
          </a:p>
          <a:p>
            <a:pPr algn="ctr"/>
            <a:r>
              <a:rPr lang="en-GB" sz="2000" dirty="0" smtClean="0"/>
              <a:t>We don’t need a piece of metal to represent G-d, we represent Him.</a:t>
            </a:r>
            <a:endParaRPr lang="he-IL" sz="2000" dirty="0"/>
          </a:p>
        </p:txBody>
      </p:sp>
    </p:spTree>
    <p:extLst>
      <p:ext uri="{BB962C8B-B14F-4D97-AF65-F5344CB8AC3E}">
        <p14:creationId xmlns:p14="http://schemas.microsoft.com/office/powerpoint/2010/main" val="2174987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righ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righ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1000"/>
                                        <p:tgtEl>
                                          <p:spTgt spid="4"/>
                                        </p:tgtEl>
                                      </p:cBhvr>
                                    </p:animEffect>
                                    <p:anim calcmode="lin" valueType="num">
                                      <p:cBhvr>
                                        <p:cTn id="28" dur="1000" fill="hold"/>
                                        <p:tgtEl>
                                          <p:spTgt spid="4"/>
                                        </p:tgtEl>
                                        <p:attrNameLst>
                                          <p:attrName>ppt_x</p:attrName>
                                        </p:attrNameLst>
                                      </p:cBhvr>
                                      <p:tavLst>
                                        <p:tav tm="0">
                                          <p:val>
                                            <p:strVal val="#ppt_x"/>
                                          </p:val>
                                        </p:tav>
                                        <p:tav tm="100000">
                                          <p:val>
                                            <p:strVal val="#ppt_x"/>
                                          </p:val>
                                        </p:tav>
                                      </p:tavLst>
                                    </p:anim>
                                    <p:anim calcmode="lin" valueType="num">
                                      <p:cBhvr>
                                        <p:cTn id="2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67000" y="381000"/>
            <a:ext cx="6248400" cy="6247864"/>
          </a:xfrm>
          <a:prstGeom prst="rect">
            <a:avLst/>
          </a:prstGeom>
          <a:noFill/>
        </p:spPr>
        <p:txBody>
          <a:bodyPr wrap="square" rtlCol="1">
            <a:spAutoFit/>
          </a:bodyPr>
          <a:lstStyle/>
          <a:p>
            <a:pPr algn="r" rtl="1"/>
            <a:r>
              <a:rPr lang="he-IL" sz="2000" b="1" dirty="0">
                <a:solidFill>
                  <a:schemeClr val="accent6"/>
                </a:solidFill>
                <a:latin typeface="David" pitchFamily="34" charset="-79"/>
                <a:cs typeface="David" pitchFamily="34" charset="-79"/>
              </a:rPr>
              <a:t>עָלֵינוּ לְשַׁבֵּחַ לַאֲדוֹן הַכֹּל, לָתֵת גְּדֻלָּה לְיוֹצֵר בְּרֵאשִׁית, </a:t>
            </a:r>
            <a:endParaRPr lang="he-IL" sz="2000" b="1" dirty="0" smtClean="0">
              <a:solidFill>
                <a:schemeClr val="accent6"/>
              </a:solidFill>
              <a:latin typeface="David" pitchFamily="34" charset="-79"/>
              <a:cs typeface="David" pitchFamily="34" charset="-79"/>
            </a:endParaRPr>
          </a:p>
          <a:p>
            <a:pPr algn="r" rtl="1"/>
            <a:r>
              <a:rPr lang="he-IL" sz="2000" b="1" dirty="0" smtClean="0">
                <a:solidFill>
                  <a:schemeClr val="accent5"/>
                </a:solidFill>
                <a:latin typeface="David" pitchFamily="34" charset="-79"/>
                <a:cs typeface="David" pitchFamily="34" charset="-79"/>
              </a:rPr>
              <a:t>שֶׁלֹּא </a:t>
            </a:r>
            <a:r>
              <a:rPr lang="he-IL" sz="2000" b="1" dirty="0">
                <a:solidFill>
                  <a:schemeClr val="accent5"/>
                </a:solidFill>
                <a:latin typeface="David" pitchFamily="34" charset="-79"/>
                <a:cs typeface="David" pitchFamily="34" charset="-79"/>
              </a:rPr>
              <a:t>עָשָׂנוּ כְּגוֹיֵי הָאֲרָצוֹת, וְלֹא שָׂמָנוּ כְּמִשְׁפְּחוֹת הָאֲדָמָה. שֶׁלֹּא שָׂם חֶלְקֵנוּ כָּהֶם, וגוֹרָלֵנוּ כְּכָל-הֲמוֹנָם, שֶׁהֵם מִשְׁתַּחֲוִים לְהֶבֶל וָרִיק, וּמִתְפַּלְּלִים אֶל אֵל לֹא יוֹשִׁיעַ. וַאֲנַחְנוּ כּוֹרְעִים וּמִשְׁתַּחֲוִים וּמוֹדִים לִפְנֵי מֶלֶךְ מַלְכֵי הַמְּלָכִים הַקָּדוֹשׁ בָּרוּךְ הוּא, </a:t>
            </a:r>
            <a:endParaRPr lang="he-IL" sz="2000" b="1" dirty="0" smtClean="0">
              <a:solidFill>
                <a:schemeClr val="accent5"/>
              </a:solidFill>
              <a:latin typeface="David" pitchFamily="34" charset="-79"/>
              <a:cs typeface="David" pitchFamily="34" charset="-79"/>
            </a:endParaRPr>
          </a:p>
          <a:p>
            <a:pPr algn="r" rtl="1"/>
            <a:r>
              <a:rPr lang="he-IL" sz="2000" b="1" dirty="0" smtClean="0">
                <a:solidFill>
                  <a:schemeClr val="accent4"/>
                </a:solidFill>
                <a:latin typeface="David" pitchFamily="34" charset="-79"/>
                <a:cs typeface="David" pitchFamily="34" charset="-79"/>
              </a:rPr>
              <a:t>שֶׁהוּא </a:t>
            </a:r>
            <a:r>
              <a:rPr lang="he-IL" sz="2000" b="1" dirty="0">
                <a:solidFill>
                  <a:schemeClr val="accent4"/>
                </a:solidFill>
                <a:latin typeface="David" pitchFamily="34" charset="-79"/>
                <a:cs typeface="David" pitchFamily="34" charset="-79"/>
              </a:rPr>
              <a:t>נוֹטֶה שָׁמַיִם וְיֹסֵד אָרֶץ, וּמוֹשַׁב יְקָרוֹ בַּשָּׁמַיִם מִמַּעַל, וּשְׁכִינַת עֻזּוֹ בְּגָבְהֵי מְרוֹמִים. הוּא אֱלֹהֵינוּ, אֵין עוֹד, אֱמֶת מַלְכֵּנוּ, אֶפֶס זוּלָתוֹ. כַּכָּתוּב בְּתּוֹרָתוֹ:</a:t>
            </a:r>
          </a:p>
          <a:p>
            <a:pPr algn="r" rtl="1"/>
            <a:r>
              <a:rPr lang="he-IL" sz="2000" b="1" dirty="0">
                <a:solidFill>
                  <a:schemeClr val="accent4"/>
                </a:solidFill>
                <a:latin typeface="David" pitchFamily="34" charset="-79"/>
                <a:cs typeface="David" pitchFamily="34" charset="-79"/>
              </a:rPr>
              <a:t>וְיָדַעְתָּ הַיּוֹם וַהֲשֵׁבֹתָ אֶל לְבָבֶךָ כִּי יְיָ הוּא הָאֱלֹהִים בַּשָּׁמַיִם מִמַּעַל וְעַל הָאָרֶץ מִתָּחַת אֵין </a:t>
            </a:r>
            <a:r>
              <a:rPr lang="he-IL" sz="2000" b="1" dirty="0" smtClean="0">
                <a:solidFill>
                  <a:schemeClr val="accent4"/>
                </a:solidFill>
                <a:latin typeface="David" pitchFamily="34" charset="-79"/>
                <a:cs typeface="David" pitchFamily="34" charset="-79"/>
              </a:rPr>
              <a:t>עוֹד:</a:t>
            </a:r>
          </a:p>
          <a:p>
            <a:pPr algn="r" rtl="1"/>
            <a:endParaRPr lang="he-IL" sz="2000" dirty="0">
              <a:latin typeface="David" pitchFamily="34" charset="-79"/>
              <a:cs typeface="David" pitchFamily="34" charset="-79"/>
            </a:endParaRPr>
          </a:p>
          <a:p>
            <a:pPr algn="r" rtl="1"/>
            <a:r>
              <a:rPr lang="he-IL" sz="2000" b="1" dirty="0" smtClean="0">
                <a:solidFill>
                  <a:schemeClr val="accent3"/>
                </a:solidFill>
                <a:latin typeface="David" pitchFamily="34" charset="-79"/>
                <a:cs typeface="David" pitchFamily="34" charset="-79"/>
              </a:rPr>
              <a:t>וְעַל </a:t>
            </a:r>
            <a:r>
              <a:rPr lang="he-IL" sz="2000" b="1" dirty="0">
                <a:solidFill>
                  <a:schemeClr val="accent3"/>
                </a:solidFill>
                <a:latin typeface="David" pitchFamily="34" charset="-79"/>
                <a:cs typeface="David" pitchFamily="34" charset="-79"/>
              </a:rPr>
              <a:t>כֵּן נְקַוֶּה לְךָ יְיָ אֱלֹהֵינוּ, לִרְאוֹת מְהֵרָה בְּתִפְאֶרֶת עֻזֶּךָ, לְהַעֲבִיר גִּלּוּלִים מִן הָאָרֶץ, וְהָאֱלִילִים כָּרוֹת יִכָּרֵתוּן, לְתַקֵּן עוֹלָם בְּמַלְכוּת שַׁדַּי, וְכָל בְּנֵי בָשָׂר יִקְרְאוּ בִשְׁמֶךָ, לְהַפְנוֹת אֵלֶיךָ כָּל רִשְׁעֵי אָרֶץ. יַכִּירוּ וְיֵדְעוּ כָּל יוֹשְׁבֵי תֵבֵל, כִּי לְךָ תִכְרַע כָּל בֶּרֶךְ, תִּשָּׁבַע כָּל לָשׁוֹן. לְפָנֶיךָ יְיָ אֱלֹהֵינוּ יִכְרְעוּ וְיִפֹּלוּ, וְלִכְבוֹד שִׁמְךָ יְקָר יִתֵּנוּ, וִיקַבְּלוּ כֻלָּם אֶת עֹל מַלְכוּתֶךָ, וְתִמְלֹךְ עֲלֵיהֶם מְהֵרָה לְעוֹלָם וָעֶד. כִּי הַמַּלְכוּת שֶׁלְּךָ הִיא, וּלְעוֹלְמֵי עַד תִּמְלֹךְ בְּכָבוֹד. כַּכָּתוּב בְּתוֹרָתֶךָ:</a:t>
            </a:r>
          </a:p>
          <a:p>
            <a:pPr algn="r"/>
            <a:r>
              <a:rPr lang="he-IL" sz="2000" b="1" dirty="0">
                <a:solidFill>
                  <a:schemeClr val="accent3"/>
                </a:solidFill>
                <a:latin typeface="David" pitchFamily="34" charset="-79"/>
                <a:cs typeface="David" pitchFamily="34" charset="-79"/>
              </a:rPr>
              <a:t>יְיָ יִמְלֹךְ לְעֹלָם וָעֶד. וְנֶאֱמַר: וְהָיָה יְיָ לְמֶלֶךְ עַל כָּל הָאָרֶץ בַּיּוֹם הַהוּא יִהְיֶה יְהוָה אֶחָד וּשְׁמוֹ אֶחָד</a:t>
            </a:r>
          </a:p>
        </p:txBody>
      </p:sp>
      <p:sp>
        <p:nvSpPr>
          <p:cNvPr id="5" name="Right Arrow Callout 4"/>
          <p:cNvSpPr/>
          <p:nvPr/>
        </p:nvSpPr>
        <p:spPr>
          <a:xfrm>
            <a:off x="76200" y="263480"/>
            <a:ext cx="2590801" cy="650920"/>
          </a:xfrm>
          <a:prstGeom prst="rightArrowCallout">
            <a:avLst>
              <a:gd name="adj1" fmla="val 25000"/>
              <a:gd name="adj2" fmla="val 25000"/>
              <a:gd name="adj3" fmla="val 25000"/>
              <a:gd name="adj4" fmla="val 90146"/>
            </a:avLst>
          </a:prstGeom>
        </p:spPr>
        <p:style>
          <a:lnRef idx="0">
            <a:schemeClr val="accent6"/>
          </a:lnRef>
          <a:fillRef idx="3">
            <a:schemeClr val="accent6"/>
          </a:fillRef>
          <a:effectRef idx="3">
            <a:schemeClr val="accent6"/>
          </a:effectRef>
          <a:fontRef idx="minor">
            <a:schemeClr val="lt1"/>
          </a:fontRef>
        </p:style>
        <p:txBody>
          <a:bodyPr rtlCol="1" anchor="ctr"/>
          <a:lstStyle/>
          <a:p>
            <a:pPr algn="ctr"/>
            <a:r>
              <a:rPr lang="en-GB" sz="2000" dirty="0" smtClean="0"/>
              <a:t>Our obligation more than anyone else’s</a:t>
            </a:r>
            <a:endParaRPr lang="he-IL" sz="2000" dirty="0"/>
          </a:p>
        </p:txBody>
      </p:sp>
      <p:sp>
        <p:nvSpPr>
          <p:cNvPr id="6" name="Right Arrow Callout 5"/>
          <p:cNvSpPr/>
          <p:nvPr/>
        </p:nvSpPr>
        <p:spPr>
          <a:xfrm>
            <a:off x="79420" y="1105437"/>
            <a:ext cx="2587580" cy="762000"/>
          </a:xfrm>
          <a:prstGeom prst="rightArrowCallout">
            <a:avLst>
              <a:gd name="adj1" fmla="val 25000"/>
              <a:gd name="adj2" fmla="val 25000"/>
              <a:gd name="adj3" fmla="val 25000"/>
              <a:gd name="adj4" fmla="val 87539"/>
            </a:avLst>
          </a:prstGeom>
        </p:spPr>
        <p:style>
          <a:lnRef idx="0">
            <a:schemeClr val="accent5"/>
          </a:lnRef>
          <a:fillRef idx="3">
            <a:schemeClr val="accent5"/>
          </a:fillRef>
          <a:effectRef idx="3">
            <a:schemeClr val="accent5"/>
          </a:effectRef>
          <a:fontRef idx="minor">
            <a:schemeClr val="lt1"/>
          </a:fontRef>
        </p:style>
        <p:txBody>
          <a:bodyPr rtlCol="1" anchor="ctr"/>
          <a:lstStyle/>
          <a:p>
            <a:pPr algn="ctr"/>
            <a:r>
              <a:rPr lang="en-GB" sz="2000" dirty="0" smtClean="0"/>
              <a:t>Why it is our obligation</a:t>
            </a:r>
            <a:endParaRPr lang="he-IL" sz="2000" dirty="0"/>
          </a:p>
        </p:txBody>
      </p:sp>
      <p:sp>
        <p:nvSpPr>
          <p:cNvPr id="7" name="Right Arrow Callout 6"/>
          <p:cNvSpPr/>
          <p:nvPr/>
        </p:nvSpPr>
        <p:spPr>
          <a:xfrm>
            <a:off x="86933" y="2209800"/>
            <a:ext cx="2580068" cy="685800"/>
          </a:xfrm>
          <a:prstGeom prst="rightArrowCallout">
            <a:avLst>
              <a:gd name="adj1" fmla="val 25000"/>
              <a:gd name="adj2" fmla="val 25000"/>
              <a:gd name="adj3" fmla="val 25000"/>
              <a:gd name="adj4" fmla="val 87440"/>
            </a:avLst>
          </a:prstGeom>
        </p:spPr>
        <p:style>
          <a:lnRef idx="0">
            <a:schemeClr val="accent4"/>
          </a:lnRef>
          <a:fillRef idx="3">
            <a:schemeClr val="accent4"/>
          </a:fillRef>
          <a:effectRef idx="3">
            <a:schemeClr val="accent4"/>
          </a:effectRef>
          <a:fontRef idx="minor">
            <a:schemeClr val="lt1"/>
          </a:fontRef>
        </p:style>
        <p:txBody>
          <a:bodyPr rtlCol="1" anchor="ctr"/>
          <a:lstStyle/>
          <a:p>
            <a:pPr algn="ctr"/>
            <a:r>
              <a:rPr lang="he-IL" sz="2000" dirty="0" smtClean="0">
                <a:latin typeface="David" pitchFamily="34" charset="-79"/>
                <a:cs typeface="David" pitchFamily="34" charset="-79"/>
              </a:rPr>
              <a:t>שבח</a:t>
            </a:r>
            <a:endParaRPr lang="he-IL" sz="2000" dirty="0">
              <a:latin typeface="David" pitchFamily="34" charset="-79"/>
              <a:cs typeface="David" pitchFamily="34" charset="-79"/>
            </a:endParaRPr>
          </a:p>
        </p:txBody>
      </p:sp>
      <p:sp>
        <p:nvSpPr>
          <p:cNvPr id="8" name="Right Arrow Callout 7"/>
          <p:cNvSpPr/>
          <p:nvPr/>
        </p:nvSpPr>
        <p:spPr>
          <a:xfrm>
            <a:off x="76200" y="4191000"/>
            <a:ext cx="2590800" cy="914400"/>
          </a:xfrm>
          <a:prstGeom prst="rightArrowCallout">
            <a:avLst>
              <a:gd name="adj1" fmla="val 25000"/>
              <a:gd name="adj2" fmla="val 25000"/>
              <a:gd name="adj3" fmla="val 25000"/>
              <a:gd name="adj4" fmla="val 83867"/>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en-GB" sz="2000" dirty="0" smtClean="0"/>
              <a:t>Lead mankind to recognise G-d</a:t>
            </a:r>
            <a:endParaRPr lang="he-IL" sz="2000" dirty="0"/>
          </a:p>
        </p:txBody>
      </p:sp>
    </p:spTree>
    <p:extLst>
      <p:ext uri="{BB962C8B-B14F-4D97-AF65-F5344CB8AC3E}">
        <p14:creationId xmlns:p14="http://schemas.microsoft.com/office/powerpoint/2010/main" val="676582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righ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0-#ppt_w/2"/>
                                          </p:val>
                                        </p:tav>
                                        <p:tav tm="100000">
                                          <p:val>
                                            <p:strVal val="#ppt_x"/>
                                          </p:val>
                                        </p:tav>
                                      </p:tavLst>
                                    </p:anim>
                                    <p:anim calcmode="lin" valueType="num">
                                      <p:cBhvr additive="base">
                                        <p:cTn id="13"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2" fill="hold" grpId="0" nodeType="clickEffect">
                                  <p:stCondLst>
                                    <p:cond delay="0"/>
                                  </p:stCondLst>
                                  <p:childTnLst>
                                    <p:set>
                                      <p:cBhvr>
                                        <p:cTn id="17" dur="1" fill="hold">
                                          <p:stCondLst>
                                            <p:cond delay="0"/>
                                          </p:stCondLst>
                                        </p:cTn>
                                        <p:tgtEl>
                                          <p:spTgt spid="4">
                                            <p:txEl>
                                              <p:pRg st="1" end="1"/>
                                            </p:txEl>
                                          </p:spTgt>
                                        </p:tgtEl>
                                        <p:attrNameLst>
                                          <p:attrName>style.visibility</p:attrName>
                                        </p:attrNameLst>
                                      </p:cBhvr>
                                      <p:to>
                                        <p:strVal val="visible"/>
                                      </p:to>
                                    </p:set>
                                    <p:animEffect transition="in" filter="wipe(right)">
                                      <p:cBhvr>
                                        <p:cTn id="18" dur="500"/>
                                        <p:tgtEl>
                                          <p:spTgt spid="4">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additive="base">
                                        <p:cTn id="23" dur="500" fill="hold"/>
                                        <p:tgtEl>
                                          <p:spTgt spid="6"/>
                                        </p:tgtEl>
                                        <p:attrNameLst>
                                          <p:attrName>ppt_x</p:attrName>
                                        </p:attrNameLst>
                                      </p:cBhvr>
                                      <p:tavLst>
                                        <p:tav tm="0">
                                          <p:val>
                                            <p:strVal val="0-#ppt_w/2"/>
                                          </p:val>
                                        </p:tav>
                                        <p:tav tm="100000">
                                          <p:val>
                                            <p:strVal val="#ppt_x"/>
                                          </p:val>
                                        </p:tav>
                                      </p:tavLst>
                                    </p:anim>
                                    <p:anim calcmode="lin" valueType="num">
                                      <p:cBhvr additive="base">
                                        <p:cTn id="24"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2" presetClass="entr" presetSubtype="2" fill="hold" grpId="0" nodeType="clickEffect">
                                  <p:stCondLst>
                                    <p:cond delay="0"/>
                                  </p:stCondLst>
                                  <p:childTnLst>
                                    <p:set>
                                      <p:cBhvr>
                                        <p:cTn id="28" dur="1" fill="hold">
                                          <p:stCondLst>
                                            <p:cond delay="0"/>
                                          </p:stCondLst>
                                        </p:cTn>
                                        <p:tgtEl>
                                          <p:spTgt spid="4">
                                            <p:txEl>
                                              <p:pRg st="2" end="2"/>
                                            </p:txEl>
                                          </p:spTgt>
                                        </p:tgtEl>
                                        <p:attrNameLst>
                                          <p:attrName>style.visibility</p:attrName>
                                        </p:attrNameLst>
                                      </p:cBhvr>
                                      <p:to>
                                        <p:strVal val="visible"/>
                                      </p:to>
                                    </p:set>
                                    <p:animEffect transition="in" filter="wipe(right)">
                                      <p:cBhvr>
                                        <p:cTn id="29" dur="500"/>
                                        <p:tgtEl>
                                          <p:spTgt spid="4">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2" fill="hold" grpId="0" nodeType="clickEffect">
                                  <p:stCondLst>
                                    <p:cond delay="0"/>
                                  </p:stCondLst>
                                  <p:childTnLst>
                                    <p:set>
                                      <p:cBhvr>
                                        <p:cTn id="33" dur="1" fill="hold">
                                          <p:stCondLst>
                                            <p:cond delay="0"/>
                                          </p:stCondLst>
                                        </p:cTn>
                                        <p:tgtEl>
                                          <p:spTgt spid="4">
                                            <p:txEl>
                                              <p:pRg st="3" end="3"/>
                                            </p:txEl>
                                          </p:spTgt>
                                        </p:tgtEl>
                                        <p:attrNameLst>
                                          <p:attrName>style.visibility</p:attrName>
                                        </p:attrNameLst>
                                      </p:cBhvr>
                                      <p:to>
                                        <p:strVal val="visible"/>
                                      </p:to>
                                    </p:set>
                                    <p:animEffect transition="in" filter="wipe(right)">
                                      <p:cBhvr>
                                        <p:cTn id="34" dur="500"/>
                                        <p:tgtEl>
                                          <p:spTgt spid="4">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 presetClass="entr" presetSubtype="8"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anim calcmode="lin" valueType="num">
                                      <p:cBhvr additive="base">
                                        <p:cTn id="39" dur="500" fill="hold"/>
                                        <p:tgtEl>
                                          <p:spTgt spid="7"/>
                                        </p:tgtEl>
                                        <p:attrNameLst>
                                          <p:attrName>ppt_x</p:attrName>
                                        </p:attrNameLst>
                                      </p:cBhvr>
                                      <p:tavLst>
                                        <p:tav tm="0">
                                          <p:val>
                                            <p:strVal val="0-#ppt_w/2"/>
                                          </p:val>
                                        </p:tav>
                                        <p:tav tm="100000">
                                          <p:val>
                                            <p:strVal val="#ppt_x"/>
                                          </p:val>
                                        </p:tav>
                                      </p:tavLst>
                                    </p:anim>
                                    <p:anim calcmode="lin" valueType="num">
                                      <p:cBhvr additive="base">
                                        <p:cTn id="40"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2" presetClass="entr" presetSubtype="2" fill="hold" grpId="0" nodeType="clickEffect">
                                  <p:stCondLst>
                                    <p:cond delay="0"/>
                                  </p:stCondLst>
                                  <p:childTnLst>
                                    <p:set>
                                      <p:cBhvr>
                                        <p:cTn id="44" dur="1" fill="hold">
                                          <p:stCondLst>
                                            <p:cond delay="0"/>
                                          </p:stCondLst>
                                        </p:cTn>
                                        <p:tgtEl>
                                          <p:spTgt spid="4">
                                            <p:txEl>
                                              <p:pRg st="5" end="5"/>
                                            </p:txEl>
                                          </p:spTgt>
                                        </p:tgtEl>
                                        <p:attrNameLst>
                                          <p:attrName>style.visibility</p:attrName>
                                        </p:attrNameLst>
                                      </p:cBhvr>
                                      <p:to>
                                        <p:strVal val="visible"/>
                                      </p:to>
                                    </p:set>
                                    <p:animEffect transition="in" filter="wipe(right)">
                                      <p:cBhvr>
                                        <p:cTn id="45" dur="500"/>
                                        <p:tgtEl>
                                          <p:spTgt spid="4">
                                            <p:txEl>
                                              <p:pRg st="5" end="5"/>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2" fill="hold" grpId="0" nodeType="clickEffect">
                                  <p:stCondLst>
                                    <p:cond delay="0"/>
                                  </p:stCondLst>
                                  <p:childTnLst>
                                    <p:set>
                                      <p:cBhvr>
                                        <p:cTn id="49" dur="1" fill="hold">
                                          <p:stCondLst>
                                            <p:cond delay="0"/>
                                          </p:stCondLst>
                                        </p:cTn>
                                        <p:tgtEl>
                                          <p:spTgt spid="4">
                                            <p:txEl>
                                              <p:pRg st="6" end="6"/>
                                            </p:txEl>
                                          </p:spTgt>
                                        </p:tgtEl>
                                        <p:attrNameLst>
                                          <p:attrName>style.visibility</p:attrName>
                                        </p:attrNameLst>
                                      </p:cBhvr>
                                      <p:to>
                                        <p:strVal val="visible"/>
                                      </p:to>
                                    </p:set>
                                    <p:animEffect transition="in" filter="wipe(right)">
                                      <p:cBhvr>
                                        <p:cTn id="50" dur="500"/>
                                        <p:tgtEl>
                                          <p:spTgt spid="4">
                                            <p:txEl>
                                              <p:pRg st="6" end="6"/>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8"/>
                                        </p:tgtEl>
                                        <p:attrNameLst>
                                          <p:attrName>style.visibility</p:attrName>
                                        </p:attrNameLst>
                                      </p:cBhvr>
                                      <p:to>
                                        <p:strVal val="visible"/>
                                      </p:to>
                                    </p:set>
                                    <p:anim calcmode="lin" valueType="num">
                                      <p:cBhvr additive="base">
                                        <p:cTn id="55" dur="500" fill="hold"/>
                                        <p:tgtEl>
                                          <p:spTgt spid="8"/>
                                        </p:tgtEl>
                                        <p:attrNameLst>
                                          <p:attrName>ppt_x</p:attrName>
                                        </p:attrNameLst>
                                      </p:cBhvr>
                                      <p:tavLst>
                                        <p:tav tm="0">
                                          <p:val>
                                            <p:strVal val="0-#ppt_w/2"/>
                                          </p:val>
                                        </p:tav>
                                        <p:tav tm="100000">
                                          <p:val>
                                            <p:strVal val="#ppt_x"/>
                                          </p:val>
                                        </p:tav>
                                      </p:tavLst>
                                    </p:anim>
                                    <p:anim calcmode="lin" valueType="num">
                                      <p:cBhvr additive="base">
                                        <p:cTn id="56"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5" grpId="0" animBg="1"/>
      <p:bldP spid="6" grpId="0" animBg="1"/>
      <p:bldP spid="7" grpId="0" animBg="1"/>
      <p:bldP spid="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rtl="1"/>
            <a:r>
              <a:rPr lang="he-IL" sz="6000" b="1" dirty="0" smtClean="0">
                <a:solidFill>
                  <a:schemeClr val="accent1"/>
                </a:solidFill>
                <a:effectLst>
                  <a:outerShdw blurRad="38100" dist="38100" dir="2700000" algn="tl">
                    <a:srgbClr val="000000">
                      <a:alpha val="43137"/>
                    </a:srgbClr>
                  </a:outerShdw>
                </a:effectLst>
              </a:rPr>
              <a:t>דברים פרק ד : מא-מג</a:t>
            </a:r>
            <a:br>
              <a:rPr lang="he-IL" sz="6000" b="1" dirty="0" smtClean="0">
                <a:solidFill>
                  <a:schemeClr val="accent1"/>
                </a:solidFill>
                <a:effectLst>
                  <a:outerShdw blurRad="38100" dist="38100" dir="2700000" algn="tl">
                    <a:srgbClr val="000000">
                      <a:alpha val="43137"/>
                    </a:srgbClr>
                  </a:outerShdw>
                </a:effectLst>
              </a:rPr>
            </a:br>
            <a:r>
              <a:rPr lang="he-IL" sz="6000" b="1" dirty="0" smtClean="0">
                <a:solidFill>
                  <a:schemeClr val="accent1"/>
                </a:solidFill>
                <a:effectLst>
                  <a:outerShdw blurRad="38100" dist="38100" dir="2700000" algn="tl">
                    <a:srgbClr val="000000">
                      <a:alpha val="43137"/>
                    </a:srgbClr>
                  </a:outerShdw>
                </a:effectLst>
              </a:rPr>
              <a:t>ערי מקלט</a:t>
            </a:r>
            <a:endParaRPr lang="he-IL" sz="6000"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951037"/>
            <a:ext cx="8229600" cy="4525963"/>
          </a:xfrm>
        </p:spPr>
        <p:txBody>
          <a:bodyPr>
            <a:normAutofit/>
          </a:bodyPr>
          <a:lstStyle/>
          <a:p>
            <a:pPr marL="0" indent="0" algn="r" rtl="1">
              <a:buNone/>
            </a:pPr>
            <a:r>
              <a:rPr lang="he-IL" b="1" dirty="0" smtClean="0">
                <a:latin typeface="David" pitchFamily="34" charset="-79"/>
                <a:cs typeface="David" pitchFamily="34" charset="-79"/>
              </a:rPr>
              <a:t>מא</a:t>
            </a:r>
            <a:r>
              <a:rPr lang="he-IL" dirty="0" smtClean="0">
                <a:latin typeface="David" pitchFamily="34" charset="-79"/>
                <a:cs typeface="David" pitchFamily="34" charset="-79"/>
              </a:rPr>
              <a:t> </a:t>
            </a:r>
            <a:r>
              <a:rPr lang="he-IL" dirty="0">
                <a:latin typeface="David" pitchFamily="34" charset="-79"/>
                <a:cs typeface="David" pitchFamily="34" charset="-79"/>
              </a:rPr>
              <a:t>אָז יַבְדִּיל מֹשֶׁה שָׁלֹשׁ עָרִים, בְּעֵבֶר הַיַּרְדֵּן, מִזְרְחָה, שָׁמֶשׁ. </a:t>
            </a:r>
            <a:endParaRPr lang="he-IL" dirty="0" smtClean="0">
              <a:latin typeface="David" pitchFamily="34" charset="-79"/>
              <a:cs typeface="David" pitchFamily="34" charset="-79"/>
            </a:endParaRPr>
          </a:p>
          <a:p>
            <a:pPr marL="0" indent="0" algn="r" rtl="1">
              <a:buNone/>
            </a:pPr>
            <a:r>
              <a:rPr lang="he-IL" b="1" dirty="0" smtClean="0">
                <a:latin typeface="David" pitchFamily="34" charset="-79"/>
                <a:cs typeface="David" pitchFamily="34" charset="-79"/>
              </a:rPr>
              <a:t>מב</a:t>
            </a:r>
            <a:r>
              <a:rPr lang="he-IL" dirty="0" smtClean="0">
                <a:latin typeface="David" pitchFamily="34" charset="-79"/>
                <a:cs typeface="David" pitchFamily="34" charset="-79"/>
              </a:rPr>
              <a:t> </a:t>
            </a:r>
            <a:r>
              <a:rPr lang="he-IL" dirty="0">
                <a:latin typeface="David" pitchFamily="34" charset="-79"/>
                <a:cs typeface="David" pitchFamily="34" charset="-79"/>
              </a:rPr>
              <a:t>לָנֻס שָׁמָּה רוֹצֵחַ, אֲשֶׁר יִרְצַח אֶת-רֵעֵהוּ בִּבְלִי-דַעַת, וְהוּא לֹא-שֹׂנֵא לוֹ, מִתְּמֹל שִׁלְשֹׁם; וְנָס, אֶל-אַחַת מִן-הֶעָרִים הָאֵל--וָחָי. </a:t>
            </a:r>
            <a:endParaRPr lang="he-IL" dirty="0" smtClean="0">
              <a:latin typeface="David" pitchFamily="34" charset="-79"/>
              <a:cs typeface="David" pitchFamily="34" charset="-79"/>
            </a:endParaRPr>
          </a:p>
          <a:p>
            <a:pPr marL="0" indent="0" algn="r" rtl="1">
              <a:buNone/>
            </a:pPr>
            <a:r>
              <a:rPr lang="he-IL" b="1" dirty="0" smtClean="0">
                <a:latin typeface="David" pitchFamily="34" charset="-79"/>
                <a:cs typeface="David" pitchFamily="34" charset="-79"/>
              </a:rPr>
              <a:t>מג</a:t>
            </a:r>
            <a:r>
              <a:rPr lang="he-IL" dirty="0" smtClean="0">
                <a:latin typeface="David" pitchFamily="34" charset="-79"/>
                <a:cs typeface="David" pitchFamily="34" charset="-79"/>
              </a:rPr>
              <a:t> </a:t>
            </a:r>
            <a:r>
              <a:rPr lang="he-IL" dirty="0">
                <a:latin typeface="David" pitchFamily="34" charset="-79"/>
                <a:cs typeface="David" pitchFamily="34" charset="-79"/>
              </a:rPr>
              <a:t>אֶת-בֶּצֶר בַּמִּדְבָּר בְּאֶרֶץ הַמִּישֹׁר, לָראוּבֵנִי; וְאֶת-רָאמֹת בַּגִּלְעָד לַגָּדִי, וְאֶת-גּוֹלָן בַּבָּשָׁן לַמְנַשִּׁי. </a:t>
            </a:r>
            <a:endParaRPr lang="en-US" dirty="0">
              <a:latin typeface="David" pitchFamily="34" charset="-79"/>
              <a:cs typeface="David" pitchFamily="34" charset="-79"/>
            </a:endParaRPr>
          </a:p>
          <a:p>
            <a:endParaRPr lang="he-IL" dirty="0"/>
          </a:p>
        </p:txBody>
      </p:sp>
    </p:spTree>
    <p:extLst>
      <p:ext uri="{BB962C8B-B14F-4D97-AF65-F5344CB8AC3E}">
        <p14:creationId xmlns:p14="http://schemas.microsoft.com/office/powerpoint/2010/main" val="3486944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righ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33600" y="381000"/>
            <a:ext cx="6705600" cy="6172200"/>
          </a:xfrm>
        </p:spPr>
        <p:txBody>
          <a:bodyPr>
            <a:normAutofit fontScale="92500" lnSpcReduction="20000"/>
          </a:bodyPr>
          <a:lstStyle/>
          <a:p>
            <a:pPr marL="0" indent="0" algn="r" rtl="1">
              <a:buNone/>
            </a:pPr>
            <a:r>
              <a:rPr lang="he-IL" b="1" dirty="0">
                <a:cs typeface="David" pitchFamily="34" charset="-79"/>
              </a:rPr>
              <a:t>מד</a:t>
            </a:r>
            <a:r>
              <a:rPr lang="he-IL" dirty="0">
                <a:cs typeface="David" pitchFamily="34" charset="-79"/>
              </a:rPr>
              <a:t> </a:t>
            </a:r>
            <a:r>
              <a:rPr lang="he-IL" b="1" dirty="0">
                <a:solidFill>
                  <a:schemeClr val="accent3"/>
                </a:solidFill>
                <a:cs typeface="David" pitchFamily="34" charset="-79"/>
              </a:rPr>
              <a:t>וְזֹאת, הַתּוֹרָה, אֲשֶׁר-שָׂם מֹשֶׁה, לִפְנֵי בְּנֵי יִשְׂרָאֵל. </a:t>
            </a:r>
            <a:endParaRPr lang="en-US" b="1" dirty="0">
              <a:solidFill>
                <a:schemeClr val="accent3"/>
              </a:solidFill>
              <a:cs typeface="David" pitchFamily="34" charset="-79"/>
            </a:endParaRPr>
          </a:p>
          <a:p>
            <a:pPr marL="0" indent="0" algn="r" rtl="1">
              <a:buNone/>
            </a:pPr>
            <a:r>
              <a:rPr lang="he-IL" b="1" dirty="0" smtClean="0">
                <a:cs typeface="David" pitchFamily="34" charset="-79"/>
              </a:rPr>
              <a:t>מה</a:t>
            </a:r>
            <a:r>
              <a:rPr lang="he-IL" dirty="0" smtClean="0">
                <a:cs typeface="David" pitchFamily="34" charset="-79"/>
              </a:rPr>
              <a:t> </a:t>
            </a:r>
            <a:r>
              <a:rPr lang="he-IL" dirty="0">
                <a:cs typeface="David" pitchFamily="34" charset="-79"/>
              </a:rPr>
              <a:t>אֵלֶּה, הָעֵדֹת, וְהַחֻקִּים, וְהַמִּשְׁפָּטִים--אֲשֶׁר דִּבֶּר מֹשֶׁה אֶל-בְּנֵי יִשְׂרָאֵל, בְּצֵאתָם מִמִּצְרָיִם. </a:t>
            </a:r>
            <a:endParaRPr lang="he-IL" dirty="0" smtClean="0">
              <a:cs typeface="David" pitchFamily="34" charset="-79"/>
            </a:endParaRPr>
          </a:p>
          <a:p>
            <a:pPr marL="0" indent="0" algn="r" rtl="1">
              <a:buNone/>
            </a:pPr>
            <a:r>
              <a:rPr lang="he-IL" b="1" dirty="0" smtClean="0">
                <a:cs typeface="David" pitchFamily="34" charset="-79"/>
              </a:rPr>
              <a:t>מו</a:t>
            </a:r>
            <a:r>
              <a:rPr lang="he-IL" dirty="0" smtClean="0">
                <a:cs typeface="David" pitchFamily="34" charset="-79"/>
              </a:rPr>
              <a:t> </a:t>
            </a:r>
            <a:r>
              <a:rPr lang="he-IL" dirty="0">
                <a:cs typeface="David" pitchFamily="34" charset="-79"/>
              </a:rPr>
              <a:t>בְּעֵבֶר הַיַּרְדֵּן בַּגַּיְא, מוּל בֵּית פְּעוֹר, בְּאֶרֶץ סִיחֹן מֶלֶךְ הָאֱמֹרִי, אֲשֶׁר יוֹשֵׁב בְּחֶשְׁבּוֹן--אֲשֶׁר הִכָּה מֹשֶׁה וּבְנֵי יִשְׂרָאֵל, בְּצֵאתָם מִמִּצְרָיִם. </a:t>
            </a:r>
            <a:endParaRPr lang="he-IL" dirty="0" smtClean="0">
              <a:cs typeface="David" pitchFamily="34" charset="-79"/>
            </a:endParaRPr>
          </a:p>
          <a:p>
            <a:pPr marL="0" indent="0" algn="r" rtl="1">
              <a:buNone/>
            </a:pPr>
            <a:r>
              <a:rPr lang="he-IL" b="1" dirty="0" smtClean="0">
                <a:cs typeface="David" pitchFamily="34" charset="-79"/>
              </a:rPr>
              <a:t>מז</a:t>
            </a:r>
            <a:r>
              <a:rPr lang="he-IL" dirty="0" smtClean="0">
                <a:cs typeface="David" pitchFamily="34" charset="-79"/>
              </a:rPr>
              <a:t> </a:t>
            </a:r>
            <a:r>
              <a:rPr lang="he-IL" dirty="0">
                <a:cs typeface="David" pitchFamily="34" charset="-79"/>
              </a:rPr>
              <a:t>וַיִּירְשׁוּ אֶת-אַרְצוֹ וְאֶת-אֶרֶץ עוֹג מֶלֶךְ-הַבָּשָׁן, שְׁנֵי מַלְכֵי הָאֱמֹרִי, אֲשֶׁר, בְּעֵבֶר הַיַּרְדֵּן--מִזְרַח, שָׁמֶשׁ. </a:t>
            </a:r>
            <a:endParaRPr lang="he-IL" dirty="0" smtClean="0">
              <a:cs typeface="David" pitchFamily="34" charset="-79"/>
            </a:endParaRPr>
          </a:p>
          <a:p>
            <a:pPr marL="0" indent="0" algn="r" rtl="1">
              <a:buNone/>
            </a:pPr>
            <a:r>
              <a:rPr lang="he-IL" b="1" dirty="0" smtClean="0">
                <a:cs typeface="David" pitchFamily="34" charset="-79"/>
              </a:rPr>
              <a:t>מח</a:t>
            </a:r>
            <a:r>
              <a:rPr lang="he-IL" dirty="0" smtClean="0">
                <a:cs typeface="David" pitchFamily="34" charset="-79"/>
              </a:rPr>
              <a:t> </a:t>
            </a:r>
            <a:r>
              <a:rPr lang="he-IL" dirty="0">
                <a:cs typeface="David" pitchFamily="34" charset="-79"/>
              </a:rPr>
              <a:t>מֵעֲרֹעֵר אֲשֶׁר עַל-שְׂפַת-נַחַל אַרְנֹן, וְעַד-הַר שִׂיאֹן--הוּא חֶרְמוֹן. </a:t>
            </a:r>
            <a:endParaRPr lang="he-IL" dirty="0" smtClean="0">
              <a:cs typeface="David" pitchFamily="34" charset="-79"/>
            </a:endParaRPr>
          </a:p>
          <a:p>
            <a:pPr marL="0" indent="0" algn="r" rtl="1">
              <a:buNone/>
            </a:pPr>
            <a:r>
              <a:rPr lang="he-IL" b="1" dirty="0" smtClean="0">
                <a:cs typeface="David" pitchFamily="34" charset="-79"/>
              </a:rPr>
              <a:t>מט</a:t>
            </a:r>
            <a:r>
              <a:rPr lang="he-IL" dirty="0" smtClean="0">
                <a:cs typeface="David" pitchFamily="34" charset="-79"/>
              </a:rPr>
              <a:t> </a:t>
            </a:r>
            <a:r>
              <a:rPr lang="he-IL" dirty="0">
                <a:cs typeface="David" pitchFamily="34" charset="-79"/>
              </a:rPr>
              <a:t>וְכָל-הָעֲרָבָה עֵבֶר הַיַּרְדֵּן, מִזְרָחָה, וְעַד, יָם הָעֲרָבָה--תַּחַת, אַשְׁדֹּת הַפִּסְגָּה. </a:t>
            </a:r>
          </a:p>
        </p:txBody>
      </p:sp>
      <p:sp>
        <p:nvSpPr>
          <p:cNvPr id="4" name="Right Arrow Callout 3"/>
          <p:cNvSpPr/>
          <p:nvPr/>
        </p:nvSpPr>
        <p:spPr>
          <a:xfrm>
            <a:off x="152400" y="152400"/>
            <a:ext cx="2438400" cy="1143000"/>
          </a:xfrm>
          <a:prstGeom prst="rightArrowCallout">
            <a:avLst>
              <a:gd name="adj1" fmla="val 25000"/>
              <a:gd name="adj2" fmla="val 25000"/>
              <a:gd name="adj3" fmla="val 20493"/>
              <a:gd name="adj4" fmla="val 85259"/>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en-GB" sz="2000" dirty="0" smtClean="0"/>
              <a:t>Talking about upcoming speech</a:t>
            </a:r>
            <a:endParaRPr lang="he-IL" sz="2000" dirty="0"/>
          </a:p>
        </p:txBody>
      </p:sp>
    </p:spTree>
    <p:extLst>
      <p:ext uri="{BB962C8B-B14F-4D97-AF65-F5344CB8AC3E}">
        <p14:creationId xmlns:p14="http://schemas.microsoft.com/office/powerpoint/2010/main" val="4060882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0-#ppt_w/2"/>
                                          </p:val>
                                        </p:tav>
                                        <p:tav tm="100000">
                                          <p:val>
                                            <p:strVal val="#ppt_x"/>
                                          </p:val>
                                        </p:tav>
                                      </p:tavLst>
                                    </p:anim>
                                    <p:anim calcmode="lin" valueType="num">
                                      <p:cBhvr additive="base">
                                        <p:cTn id="13"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2"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right)">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2"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ipe(right)">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2"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ipe(right)">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2"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wipe(right)">
                                      <p:cBhvr>
                                        <p:cTn id="33" dur="5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2"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wipe(right)">
                                      <p:cBhvr>
                                        <p:cTn id="3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457200" y="-228600"/>
            <a:ext cx="4040188" cy="639762"/>
          </a:xfrm>
        </p:spPr>
        <p:txBody>
          <a:bodyPr/>
          <a:lstStyle/>
          <a:p>
            <a:pPr algn="ctr" rtl="1"/>
            <a:r>
              <a:rPr lang="he-IL" dirty="0" smtClean="0">
                <a:solidFill>
                  <a:schemeClr val="accent1"/>
                </a:solidFill>
                <a:latin typeface="David" pitchFamily="34" charset="-79"/>
                <a:cs typeface="David" pitchFamily="34" charset="-79"/>
              </a:rPr>
              <a:t>דברים פרק כז</a:t>
            </a:r>
            <a:endParaRPr lang="he-IL" dirty="0">
              <a:solidFill>
                <a:schemeClr val="accent1"/>
              </a:solidFill>
              <a:latin typeface="David" pitchFamily="34" charset="-79"/>
              <a:cs typeface="David" pitchFamily="34" charset="-79"/>
            </a:endParaRPr>
          </a:p>
        </p:txBody>
      </p:sp>
      <p:sp>
        <p:nvSpPr>
          <p:cNvPr id="3" name="Content Placeholder 2"/>
          <p:cNvSpPr>
            <a:spLocks noGrp="1"/>
          </p:cNvSpPr>
          <p:nvPr>
            <p:ph sz="half" idx="2"/>
          </p:nvPr>
        </p:nvSpPr>
        <p:spPr>
          <a:xfrm>
            <a:off x="76200" y="304801"/>
            <a:ext cx="4648200" cy="5334000"/>
          </a:xfrm>
        </p:spPr>
        <p:txBody>
          <a:bodyPr>
            <a:noAutofit/>
          </a:bodyPr>
          <a:lstStyle/>
          <a:p>
            <a:pPr marL="0" indent="0" algn="r" rtl="1">
              <a:buNone/>
            </a:pPr>
            <a:r>
              <a:rPr lang="he-IL" sz="2000" b="1" dirty="0" smtClean="0">
                <a:cs typeface="David" pitchFamily="34" charset="-79"/>
              </a:rPr>
              <a:t>א</a:t>
            </a:r>
            <a:r>
              <a:rPr lang="he-IL" sz="2000" dirty="0" smtClean="0">
                <a:cs typeface="David" pitchFamily="34" charset="-79"/>
              </a:rPr>
              <a:t> </a:t>
            </a:r>
            <a:r>
              <a:rPr lang="he-IL" sz="2000" dirty="0">
                <a:cs typeface="David" pitchFamily="34" charset="-79"/>
              </a:rPr>
              <a:t>וַיְצַו מֹשֶׁה וְזִקְנֵי יִשְׂרָאֵל, אֶת-הָעָם לֵאמֹר: שָׁמֹר, אֶת-כָּל-הַמִּצְוָה, אֲשֶׁר אָנֹכִי מְצַוֶּה אֶתְכֶם, הַיּוֹם. </a:t>
            </a:r>
            <a:endParaRPr lang="he-IL" sz="2000" dirty="0" smtClean="0">
              <a:cs typeface="David" pitchFamily="34" charset="-79"/>
            </a:endParaRPr>
          </a:p>
          <a:p>
            <a:pPr marL="0" indent="0" algn="r" rtl="1">
              <a:buNone/>
            </a:pPr>
            <a:r>
              <a:rPr lang="he-IL" sz="2000" b="1" dirty="0" smtClean="0">
                <a:cs typeface="David" pitchFamily="34" charset="-79"/>
              </a:rPr>
              <a:t>ב</a:t>
            </a:r>
            <a:r>
              <a:rPr lang="he-IL" sz="2000" dirty="0" smtClean="0">
                <a:cs typeface="David" pitchFamily="34" charset="-79"/>
              </a:rPr>
              <a:t> </a:t>
            </a:r>
            <a:r>
              <a:rPr lang="he-IL" sz="2000" dirty="0">
                <a:cs typeface="David" pitchFamily="34" charset="-79"/>
              </a:rPr>
              <a:t>וְהָיָה, בַּיּוֹם אֲשֶׁר תַּעַבְרוּ אֶת-הַיַּרְדֵּן, אֶל-הָאָרֶץ, אֲשֶׁר-יְהוָה אֱלֹהֶיךָ נֹתֵן לָךְ--</a:t>
            </a:r>
            <a:r>
              <a:rPr lang="he-IL" sz="2000" b="1" dirty="0">
                <a:solidFill>
                  <a:schemeClr val="accent5"/>
                </a:solidFill>
                <a:cs typeface="David" pitchFamily="34" charset="-79"/>
              </a:rPr>
              <a:t>וַהֲקֵמֹתָ לְךָ אֲבָנִים גְּדֹלוֹת</a:t>
            </a:r>
            <a:r>
              <a:rPr lang="he-IL" sz="2000" dirty="0">
                <a:cs typeface="David" pitchFamily="34" charset="-79"/>
              </a:rPr>
              <a:t>, וְשַׂדְתָּ אֹתָם בַּשִּׂיד. </a:t>
            </a:r>
            <a:endParaRPr lang="he-IL" sz="2000" dirty="0" smtClean="0">
              <a:cs typeface="David" pitchFamily="34" charset="-79"/>
            </a:endParaRPr>
          </a:p>
          <a:p>
            <a:pPr marL="0" indent="0" algn="r" rtl="1">
              <a:buNone/>
            </a:pPr>
            <a:r>
              <a:rPr lang="he-IL" sz="2000" b="1" dirty="0" smtClean="0">
                <a:cs typeface="David" pitchFamily="34" charset="-79"/>
              </a:rPr>
              <a:t>ג</a:t>
            </a:r>
            <a:r>
              <a:rPr lang="he-IL" sz="2000" dirty="0" smtClean="0">
                <a:cs typeface="David" pitchFamily="34" charset="-79"/>
              </a:rPr>
              <a:t> </a:t>
            </a:r>
            <a:r>
              <a:rPr lang="he-IL" sz="2000" dirty="0">
                <a:cs typeface="David" pitchFamily="34" charset="-79"/>
              </a:rPr>
              <a:t>וְכָתַבְתָּ עֲלֵיהֶן, אֶת-כָּל-דִּבְרֵי </a:t>
            </a:r>
            <a:r>
              <a:rPr lang="he-IL" sz="2000" b="1" dirty="0">
                <a:solidFill>
                  <a:schemeClr val="accent2"/>
                </a:solidFill>
                <a:cs typeface="David" pitchFamily="34" charset="-79"/>
              </a:rPr>
              <a:t>הַתּוֹרָה</a:t>
            </a:r>
            <a:r>
              <a:rPr lang="he-IL" sz="2000" dirty="0">
                <a:solidFill>
                  <a:schemeClr val="accent2"/>
                </a:solidFill>
                <a:cs typeface="David" pitchFamily="34" charset="-79"/>
              </a:rPr>
              <a:t> </a:t>
            </a:r>
            <a:r>
              <a:rPr lang="he-IL" sz="2000" dirty="0">
                <a:cs typeface="David" pitchFamily="34" charset="-79"/>
              </a:rPr>
              <a:t>הַזֹּאת--בְּעָבְרֶךָ: לְמַעַן אֲשֶׁר תָּבֹא אֶל-הָאָרֶץ אֲשֶׁר-יְהוָה אֱלֹהֶיךָ נֹתֵן לְךָ, אֶרֶץ זָבַת חָלָב וּדְבַשׁ, כַּאֲשֶׁר דִּבֶּר יְהוָה אֱלֹהֵי-אֲבֹתֶיךָ, לָךְ. </a:t>
            </a:r>
            <a:endParaRPr lang="he-IL" sz="2000" dirty="0" smtClean="0">
              <a:cs typeface="David" pitchFamily="34" charset="-79"/>
            </a:endParaRPr>
          </a:p>
          <a:p>
            <a:pPr marL="0" indent="0" algn="r" rtl="1">
              <a:buNone/>
            </a:pPr>
            <a:r>
              <a:rPr lang="he-IL" sz="2000" b="1" dirty="0" smtClean="0">
                <a:cs typeface="David" pitchFamily="34" charset="-79"/>
              </a:rPr>
              <a:t>ד</a:t>
            </a:r>
            <a:r>
              <a:rPr lang="he-IL" sz="2000" dirty="0" smtClean="0">
                <a:cs typeface="David" pitchFamily="34" charset="-79"/>
              </a:rPr>
              <a:t> </a:t>
            </a:r>
            <a:r>
              <a:rPr lang="he-IL" sz="2000" dirty="0">
                <a:cs typeface="David" pitchFamily="34" charset="-79"/>
              </a:rPr>
              <a:t>וְהָיָה, בְּעָבְרְכֶם אֶת-הַיַּרְדֵּן, תָּקִימוּ אֶת-הָאֲבָנִים הָאֵלֶּה אֲשֶׁר אָנֹכִי מְצַוֶּה אֶתְכֶם הַיּוֹם, בְּהַר עֵיבָל; וְשַׂדְתָּ אוֹתָם, בַּשִּׂיד. </a:t>
            </a:r>
            <a:endParaRPr lang="he-IL" sz="2000" dirty="0" smtClean="0">
              <a:cs typeface="David" pitchFamily="34" charset="-79"/>
            </a:endParaRPr>
          </a:p>
          <a:p>
            <a:pPr marL="0" indent="0" algn="r" rtl="1">
              <a:buNone/>
            </a:pPr>
            <a:r>
              <a:rPr lang="he-IL" sz="2000" b="1" dirty="0" smtClean="0">
                <a:cs typeface="David" pitchFamily="34" charset="-79"/>
              </a:rPr>
              <a:t>ה</a:t>
            </a:r>
            <a:r>
              <a:rPr lang="he-IL" sz="2000" dirty="0" smtClean="0">
                <a:cs typeface="David" pitchFamily="34" charset="-79"/>
              </a:rPr>
              <a:t> </a:t>
            </a:r>
            <a:r>
              <a:rPr lang="he-IL" sz="2000" b="1" dirty="0">
                <a:solidFill>
                  <a:schemeClr val="accent6"/>
                </a:solidFill>
                <a:cs typeface="David" pitchFamily="34" charset="-79"/>
              </a:rPr>
              <a:t>וּבָנִיתָ שָּׁם מִזְבֵּחַ</a:t>
            </a:r>
            <a:r>
              <a:rPr lang="he-IL" sz="2000" dirty="0">
                <a:cs typeface="David" pitchFamily="34" charset="-79"/>
              </a:rPr>
              <a:t>, לַיהוָה אֱלֹהֶיךָ: מִזְבַּח אֲבָנִים, לֹא-תָנִיף עֲלֵיהֶם בַּרְזֶל. </a:t>
            </a:r>
            <a:endParaRPr lang="he-IL" sz="2000" dirty="0" smtClean="0">
              <a:cs typeface="David" pitchFamily="34" charset="-79"/>
            </a:endParaRPr>
          </a:p>
          <a:p>
            <a:pPr marL="0" indent="0" algn="r" rtl="1">
              <a:buNone/>
            </a:pPr>
            <a:r>
              <a:rPr lang="he-IL" sz="2000" b="1" dirty="0" smtClean="0">
                <a:cs typeface="David" pitchFamily="34" charset="-79"/>
              </a:rPr>
              <a:t>ו</a:t>
            </a:r>
            <a:r>
              <a:rPr lang="he-IL" sz="2000" dirty="0" smtClean="0">
                <a:cs typeface="David" pitchFamily="34" charset="-79"/>
              </a:rPr>
              <a:t> </a:t>
            </a:r>
            <a:r>
              <a:rPr lang="he-IL" sz="2000" dirty="0">
                <a:cs typeface="David" pitchFamily="34" charset="-79"/>
              </a:rPr>
              <a:t>אֲבָנִים שְׁלֵמוֹת תִּבְנֶה, אֶת-מִזְבַּח יְהוָה אֱלֹהֶיךָ; </a:t>
            </a:r>
            <a:r>
              <a:rPr lang="he-IL" sz="2000" b="1" dirty="0">
                <a:solidFill>
                  <a:schemeClr val="accent4"/>
                </a:solidFill>
                <a:cs typeface="David" pitchFamily="34" charset="-79"/>
              </a:rPr>
              <a:t>וְהַעֲלִיתָ עָלָיו עוֹלֹת, לַיהוָה אֱלֹהֶיךָ. </a:t>
            </a:r>
            <a:endParaRPr lang="he-IL" sz="2000" b="1" dirty="0" smtClean="0">
              <a:solidFill>
                <a:schemeClr val="accent4"/>
              </a:solidFill>
              <a:cs typeface="David" pitchFamily="34" charset="-79"/>
            </a:endParaRPr>
          </a:p>
          <a:p>
            <a:pPr marL="0" indent="0" algn="r" rtl="1">
              <a:buNone/>
            </a:pPr>
            <a:r>
              <a:rPr lang="he-IL" sz="2000" b="1" dirty="0" smtClean="0">
                <a:cs typeface="David" pitchFamily="34" charset="-79"/>
              </a:rPr>
              <a:t>ז</a:t>
            </a:r>
            <a:r>
              <a:rPr lang="he-IL" sz="2000" dirty="0" smtClean="0">
                <a:cs typeface="David" pitchFamily="34" charset="-79"/>
              </a:rPr>
              <a:t> </a:t>
            </a:r>
            <a:r>
              <a:rPr lang="he-IL" sz="2000" b="1" dirty="0">
                <a:solidFill>
                  <a:schemeClr val="accent4"/>
                </a:solidFill>
                <a:cs typeface="David" pitchFamily="34" charset="-79"/>
              </a:rPr>
              <a:t>וְזָבַחְתָּ שְׁלָמִים</a:t>
            </a:r>
            <a:r>
              <a:rPr lang="he-IL" sz="2000" dirty="0">
                <a:cs typeface="David" pitchFamily="34" charset="-79"/>
              </a:rPr>
              <a:t>, </a:t>
            </a:r>
            <a:r>
              <a:rPr lang="he-IL" sz="2000" b="1" dirty="0">
                <a:solidFill>
                  <a:schemeClr val="accent3"/>
                </a:solidFill>
                <a:cs typeface="David" pitchFamily="34" charset="-79"/>
              </a:rPr>
              <a:t>וְאָכַלְתָּ שָּׁם</a:t>
            </a:r>
            <a:r>
              <a:rPr lang="he-IL" sz="2000" dirty="0">
                <a:cs typeface="David" pitchFamily="34" charset="-79"/>
              </a:rPr>
              <a:t>; וְשָׂמַחְתָּ, לִפְנֵי יְהוָה אֱלֹהֶיךָ. </a:t>
            </a:r>
            <a:endParaRPr lang="he-IL" sz="2000" dirty="0" smtClean="0">
              <a:cs typeface="David" pitchFamily="34" charset="-79"/>
            </a:endParaRPr>
          </a:p>
          <a:p>
            <a:pPr marL="0" indent="0" algn="r" rtl="1">
              <a:buNone/>
            </a:pPr>
            <a:r>
              <a:rPr lang="he-IL" sz="2000" b="1" dirty="0" smtClean="0">
                <a:cs typeface="David" pitchFamily="34" charset="-79"/>
              </a:rPr>
              <a:t>ח</a:t>
            </a:r>
            <a:r>
              <a:rPr lang="he-IL" sz="2000" dirty="0" smtClean="0">
                <a:cs typeface="David" pitchFamily="34" charset="-79"/>
              </a:rPr>
              <a:t> </a:t>
            </a:r>
            <a:r>
              <a:rPr lang="he-IL" sz="2000" b="1" dirty="0">
                <a:solidFill>
                  <a:schemeClr val="accent1"/>
                </a:solidFill>
                <a:cs typeface="David" pitchFamily="34" charset="-79"/>
              </a:rPr>
              <a:t>וְכָתַבְתָּ עַל-הָאֲבָנִים, אֶת-כָּל-דִּבְרֵי </a:t>
            </a:r>
            <a:r>
              <a:rPr lang="he-IL" sz="2000" b="1" dirty="0">
                <a:solidFill>
                  <a:schemeClr val="accent2"/>
                </a:solidFill>
                <a:cs typeface="David" pitchFamily="34" charset="-79"/>
              </a:rPr>
              <a:t>הַתּוֹרָה</a:t>
            </a:r>
            <a:r>
              <a:rPr lang="he-IL" sz="2000" dirty="0">
                <a:solidFill>
                  <a:schemeClr val="accent2"/>
                </a:solidFill>
                <a:cs typeface="David" pitchFamily="34" charset="-79"/>
              </a:rPr>
              <a:t> </a:t>
            </a:r>
            <a:r>
              <a:rPr lang="he-IL" sz="2000" b="1" dirty="0">
                <a:solidFill>
                  <a:schemeClr val="accent1"/>
                </a:solidFill>
                <a:cs typeface="David" pitchFamily="34" charset="-79"/>
              </a:rPr>
              <a:t>הַזֹּאת--בַּאֵר הֵיטֵב. </a:t>
            </a:r>
          </a:p>
          <a:p>
            <a:pPr marL="0" indent="0" algn="r" rtl="1">
              <a:buNone/>
            </a:pPr>
            <a:endParaRPr lang="en-US" sz="2000" dirty="0">
              <a:cs typeface="David" pitchFamily="34" charset="-79"/>
            </a:endParaRPr>
          </a:p>
          <a:p>
            <a:pPr marL="0" indent="0" algn="r">
              <a:buNone/>
            </a:pPr>
            <a:endParaRPr lang="he-IL" sz="2000" dirty="0">
              <a:cs typeface="David" pitchFamily="34" charset="-79"/>
            </a:endParaRPr>
          </a:p>
        </p:txBody>
      </p:sp>
      <p:sp>
        <p:nvSpPr>
          <p:cNvPr id="6" name="Text Placeholder 5"/>
          <p:cNvSpPr>
            <a:spLocks noGrp="1"/>
          </p:cNvSpPr>
          <p:nvPr>
            <p:ph type="body" sz="quarter" idx="3"/>
          </p:nvPr>
        </p:nvSpPr>
        <p:spPr>
          <a:xfrm>
            <a:off x="4645025" y="-228600"/>
            <a:ext cx="4041775" cy="639762"/>
          </a:xfrm>
        </p:spPr>
        <p:txBody>
          <a:bodyPr/>
          <a:lstStyle/>
          <a:p>
            <a:pPr algn="ctr" rtl="1"/>
            <a:r>
              <a:rPr lang="he-IL" dirty="0" smtClean="0">
                <a:solidFill>
                  <a:schemeClr val="accent1"/>
                </a:solidFill>
                <a:latin typeface="David" pitchFamily="34" charset="-79"/>
                <a:cs typeface="David" pitchFamily="34" charset="-79"/>
              </a:rPr>
              <a:t>שמות פרק כד</a:t>
            </a:r>
            <a:endParaRPr lang="he-IL" dirty="0">
              <a:solidFill>
                <a:schemeClr val="accent1"/>
              </a:solidFill>
              <a:latin typeface="David" pitchFamily="34" charset="-79"/>
              <a:cs typeface="David" pitchFamily="34" charset="-79"/>
            </a:endParaRPr>
          </a:p>
        </p:txBody>
      </p:sp>
      <p:sp>
        <p:nvSpPr>
          <p:cNvPr id="7" name="Content Placeholder 6"/>
          <p:cNvSpPr>
            <a:spLocks noGrp="1"/>
          </p:cNvSpPr>
          <p:nvPr>
            <p:ph sz="quarter" idx="4"/>
          </p:nvPr>
        </p:nvSpPr>
        <p:spPr>
          <a:xfrm>
            <a:off x="4797425" y="304800"/>
            <a:ext cx="4270375" cy="5287963"/>
          </a:xfrm>
        </p:spPr>
        <p:txBody>
          <a:bodyPr>
            <a:noAutofit/>
          </a:bodyPr>
          <a:lstStyle/>
          <a:p>
            <a:pPr marL="0" indent="0" algn="r" rtl="1">
              <a:buNone/>
            </a:pPr>
            <a:r>
              <a:rPr lang="he-IL" sz="2000" b="1" dirty="0">
                <a:cs typeface="David" pitchFamily="34" charset="-79"/>
              </a:rPr>
              <a:t>ד</a:t>
            </a:r>
            <a:r>
              <a:rPr lang="he-IL" sz="2000" dirty="0">
                <a:cs typeface="David" pitchFamily="34" charset="-79"/>
              </a:rPr>
              <a:t> וַיִּכְתֹּב מֹשֶׁה אֵת כָּל-דִּבְרֵי יְהוָה וַיַּשְׁכֵּם בַּבֹּקֶר </a:t>
            </a:r>
            <a:r>
              <a:rPr lang="he-IL" sz="2000" b="1" dirty="0">
                <a:solidFill>
                  <a:schemeClr val="accent6"/>
                </a:solidFill>
                <a:cs typeface="David" pitchFamily="34" charset="-79"/>
              </a:rPr>
              <a:t>וַיִּבֶן מִזְבֵּחַ</a:t>
            </a:r>
            <a:r>
              <a:rPr lang="he-IL" sz="2000" dirty="0">
                <a:cs typeface="David" pitchFamily="34" charset="-79"/>
              </a:rPr>
              <a:t> תַּחַת הָהָר </a:t>
            </a:r>
            <a:r>
              <a:rPr lang="he-IL" sz="2000" b="1" dirty="0">
                <a:solidFill>
                  <a:schemeClr val="accent5"/>
                </a:solidFill>
                <a:cs typeface="David" pitchFamily="34" charset="-79"/>
              </a:rPr>
              <a:t>וּשְׁתֵּים עֶשְׂרֵה מַצֵּבָה </a:t>
            </a:r>
            <a:r>
              <a:rPr lang="he-IL" sz="2000" dirty="0">
                <a:cs typeface="David" pitchFamily="34" charset="-79"/>
              </a:rPr>
              <a:t>לִשְׁנֵים עָשָׂר שִׁבְטֵי יִשְׂרָאֵל. </a:t>
            </a:r>
            <a:endParaRPr lang="he-IL" sz="2000" dirty="0" smtClean="0">
              <a:cs typeface="David" pitchFamily="34" charset="-79"/>
            </a:endParaRPr>
          </a:p>
          <a:p>
            <a:pPr marL="0" indent="0" algn="r" rtl="1">
              <a:buNone/>
            </a:pPr>
            <a:r>
              <a:rPr lang="he-IL" sz="2000" b="1" dirty="0" smtClean="0">
                <a:cs typeface="David" pitchFamily="34" charset="-79"/>
              </a:rPr>
              <a:t>ה</a:t>
            </a:r>
            <a:r>
              <a:rPr lang="he-IL" sz="2000" dirty="0" smtClean="0">
                <a:cs typeface="David" pitchFamily="34" charset="-79"/>
              </a:rPr>
              <a:t> </a:t>
            </a:r>
            <a:r>
              <a:rPr lang="he-IL" sz="2000" dirty="0">
                <a:cs typeface="David" pitchFamily="34" charset="-79"/>
              </a:rPr>
              <a:t>וַיִּשְׁלַח אֶת-נַעֲרֵי בְּנֵי יִשְׂרָאֵל </a:t>
            </a:r>
            <a:r>
              <a:rPr lang="he-IL" sz="2000" b="1" dirty="0">
                <a:solidFill>
                  <a:schemeClr val="accent4"/>
                </a:solidFill>
                <a:cs typeface="David" pitchFamily="34" charset="-79"/>
              </a:rPr>
              <a:t>וַיַּעֲלוּ עֹלֹת וַיִּזְבְּחוּ זְבָחִים שְׁלָמִים לַיהוָה פָּרִים</a:t>
            </a:r>
            <a:r>
              <a:rPr lang="he-IL" sz="2000" dirty="0">
                <a:cs typeface="David" pitchFamily="34" charset="-79"/>
              </a:rPr>
              <a:t>. </a:t>
            </a:r>
            <a:endParaRPr lang="he-IL" sz="2000" dirty="0" smtClean="0">
              <a:cs typeface="David" pitchFamily="34" charset="-79"/>
            </a:endParaRPr>
          </a:p>
          <a:p>
            <a:pPr marL="0" indent="0" algn="r" rtl="1">
              <a:buNone/>
            </a:pPr>
            <a:r>
              <a:rPr lang="he-IL" sz="2000" b="1" dirty="0" smtClean="0">
                <a:cs typeface="David" pitchFamily="34" charset="-79"/>
              </a:rPr>
              <a:t>ו</a:t>
            </a:r>
            <a:r>
              <a:rPr lang="he-IL" sz="2000" dirty="0" smtClean="0">
                <a:cs typeface="David" pitchFamily="34" charset="-79"/>
              </a:rPr>
              <a:t> </a:t>
            </a:r>
            <a:r>
              <a:rPr lang="he-IL" sz="2000" dirty="0">
                <a:cs typeface="David" pitchFamily="34" charset="-79"/>
              </a:rPr>
              <a:t>וַיִּקַּח מֹשֶׁה חֲצִי הַדָּם וַיָּשֶׂם בָּאַגָּנֹת וַחֲצִי הַדָּם זָרַק עַל-הַמִּזְבֵּחַ. </a:t>
            </a:r>
            <a:endParaRPr lang="he-IL" sz="2000" dirty="0" smtClean="0">
              <a:cs typeface="David" pitchFamily="34" charset="-79"/>
            </a:endParaRPr>
          </a:p>
          <a:p>
            <a:pPr marL="0" indent="0" algn="r" rtl="1">
              <a:buNone/>
            </a:pPr>
            <a:r>
              <a:rPr lang="he-IL" sz="2000" b="1" dirty="0" smtClean="0">
                <a:cs typeface="David" pitchFamily="34" charset="-79"/>
              </a:rPr>
              <a:t>ז</a:t>
            </a:r>
            <a:r>
              <a:rPr lang="he-IL" sz="2000" dirty="0" smtClean="0">
                <a:cs typeface="David" pitchFamily="34" charset="-79"/>
              </a:rPr>
              <a:t> </a:t>
            </a:r>
            <a:r>
              <a:rPr lang="he-IL" sz="2000" b="1" dirty="0">
                <a:solidFill>
                  <a:schemeClr val="accent1"/>
                </a:solidFill>
                <a:cs typeface="David" pitchFamily="34" charset="-79"/>
              </a:rPr>
              <a:t>וַיִּקַּח סֵפֶר הַבְּרִית וַיִּקְרָא בְּאָזְנֵי הָעָם וַיֹּאמְרוּ כֹּל אֲשֶׁר-דִּבֶּר יְהוָה נַעֲשֶׂה וְנִשְׁמָע. </a:t>
            </a:r>
            <a:endParaRPr lang="he-IL" sz="2000" b="1" dirty="0" smtClean="0">
              <a:solidFill>
                <a:schemeClr val="accent1"/>
              </a:solidFill>
              <a:cs typeface="David" pitchFamily="34" charset="-79"/>
            </a:endParaRPr>
          </a:p>
          <a:p>
            <a:pPr marL="0" indent="0" algn="r" rtl="1">
              <a:buNone/>
            </a:pPr>
            <a:r>
              <a:rPr lang="he-IL" sz="2000" b="1" dirty="0" smtClean="0">
                <a:cs typeface="David" pitchFamily="34" charset="-79"/>
              </a:rPr>
              <a:t>ח</a:t>
            </a:r>
            <a:r>
              <a:rPr lang="he-IL" sz="2000" dirty="0" smtClean="0">
                <a:cs typeface="David" pitchFamily="34" charset="-79"/>
              </a:rPr>
              <a:t> </a:t>
            </a:r>
            <a:r>
              <a:rPr lang="he-IL" sz="2000" dirty="0">
                <a:cs typeface="David" pitchFamily="34" charset="-79"/>
              </a:rPr>
              <a:t>וַיִּקַּח מֹשֶׁה אֶת-הַדָּם וַיִּזְרֹק עַל-הָעָם וַיֹּאמֶר הִנֵּה דַם-הַבְּרִית אֲשֶׁר כָּרַת יְהוָה עִמָּכֶם עַל כָּל-הַדְּבָרִים הָאֵלֶּה. </a:t>
            </a:r>
            <a:endParaRPr lang="he-IL" sz="2000" dirty="0" smtClean="0">
              <a:cs typeface="David" pitchFamily="34" charset="-79"/>
            </a:endParaRPr>
          </a:p>
          <a:p>
            <a:pPr marL="0" indent="0" algn="r" rtl="1">
              <a:buNone/>
            </a:pPr>
            <a:r>
              <a:rPr lang="he-IL" sz="2000" b="1" dirty="0" smtClean="0">
                <a:cs typeface="David" pitchFamily="34" charset="-79"/>
              </a:rPr>
              <a:t>ט</a:t>
            </a:r>
            <a:r>
              <a:rPr lang="he-IL" sz="2000" dirty="0" smtClean="0">
                <a:cs typeface="David" pitchFamily="34" charset="-79"/>
              </a:rPr>
              <a:t> </a:t>
            </a:r>
            <a:r>
              <a:rPr lang="he-IL" sz="2000" dirty="0">
                <a:cs typeface="David" pitchFamily="34" charset="-79"/>
              </a:rPr>
              <a:t>וַיַּעַל מֹשֶׁה וְאַהֲרֹן נָדָב וַאֲבִיהוּא וְשִׁבְעִים מִזִּקְנֵי יִשְׂרָאֵל. </a:t>
            </a:r>
            <a:endParaRPr lang="he-IL" sz="2000" dirty="0" smtClean="0">
              <a:cs typeface="David" pitchFamily="34" charset="-79"/>
            </a:endParaRPr>
          </a:p>
          <a:p>
            <a:pPr marL="0" indent="0" algn="r" rtl="1">
              <a:buNone/>
            </a:pPr>
            <a:r>
              <a:rPr lang="he-IL" sz="2000" b="1" dirty="0" smtClean="0">
                <a:cs typeface="David" pitchFamily="34" charset="-79"/>
              </a:rPr>
              <a:t>י</a:t>
            </a:r>
            <a:r>
              <a:rPr lang="he-IL" sz="2000" dirty="0" smtClean="0">
                <a:cs typeface="David" pitchFamily="34" charset="-79"/>
              </a:rPr>
              <a:t> </a:t>
            </a:r>
            <a:r>
              <a:rPr lang="he-IL" sz="2000" dirty="0">
                <a:cs typeface="David" pitchFamily="34" charset="-79"/>
              </a:rPr>
              <a:t>וַיִּרְאוּ אֵת אֱלֹהֵי יִשְׂרָאֵל וְתַחַת רַגְלָיו כְּמַעֲשֵׂה לִבְנַת הַסַּפִּיר וּכְעֶצֶם הַשָּׁמַיִם לָטֹהַר. </a:t>
            </a:r>
            <a:endParaRPr lang="he-IL" sz="2000" dirty="0" smtClean="0">
              <a:cs typeface="David" pitchFamily="34" charset="-79"/>
            </a:endParaRPr>
          </a:p>
          <a:p>
            <a:pPr marL="0" indent="0" algn="r" rtl="1">
              <a:buNone/>
            </a:pPr>
            <a:r>
              <a:rPr lang="he-IL" sz="2000" b="1" dirty="0" smtClean="0">
                <a:cs typeface="David" pitchFamily="34" charset="-79"/>
              </a:rPr>
              <a:t>יא</a:t>
            </a:r>
            <a:r>
              <a:rPr lang="he-IL" sz="2000" dirty="0" smtClean="0">
                <a:cs typeface="David" pitchFamily="34" charset="-79"/>
              </a:rPr>
              <a:t> </a:t>
            </a:r>
            <a:r>
              <a:rPr lang="he-IL" sz="2000" dirty="0">
                <a:cs typeface="David" pitchFamily="34" charset="-79"/>
              </a:rPr>
              <a:t>וְאֶל-אֲצִילֵי בְּנֵי יִשְׂרָאֵל לֹא שָׁלַח יָדוֹ וַיֶּחֱזוּ אֶת-הָאֱלֹהִים </a:t>
            </a:r>
            <a:r>
              <a:rPr lang="he-IL" sz="2000" b="1" dirty="0">
                <a:solidFill>
                  <a:schemeClr val="accent3"/>
                </a:solidFill>
                <a:cs typeface="David" pitchFamily="34" charset="-79"/>
              </a:rPr>
              <a:t>וַיֹּאכְלוּ וַיִּשְׁתּוּ</a:t>
            </a:r>
            <a:r>
              <a:rPr lang="he-IL" sz="2000" dirty="0" smtClean="0">
                <a:cs typeface="David" pitchFamily="34" charset="-79"/>
              </a:rPr>
              <a:t>.</a:t>
            </a:r>
            <a:endParaRPr lang="en-US" sz="2000" dirty="0">
              <a:cs typeface="David" pitchFamily="34" charset="-79"/>
            </a:endParaRPr>
          </a:p>
        </p:txBody>
      </p:sp>
    </p:spTree>
    <p:extLst>
      <p:ext uri="{BB962C8B-B14F-4D97-AF65-F5344CB8AC3E}">
        <p14:creationId xmlns:p14="http://schemas.microsoft.com/office/powerpoint/2010/main" val="2833935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righ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right)">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wipe(right)">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wipe(right)">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wipe(right)">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wipe(right)">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2" fill="hold" grpId="0"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wipe(right)">
                                      <p:cBhvr>
                                        <p:cTn id="37" dur="5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2" fill="hold" grpId="0" nodeType="click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Effect transition="in" filter="wipe(right)">
                                      <p:cBhvr>
                                        <p:cTn id="42" dur="500"/>
                                        <p:tgtEl>
                                          <p:spTgt spid="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2" fill="hold" grpId="0" nodeType="clickEffect">
                                  <p:stCondLst>
                                    <p:cond delay="0"/>
                                  </p:stCondLst>
                                  <p:childTnLst>
                                    <p:set>
                                      <p:cBhvr>
                                        <p:cTn id="46" dur="1" fill="hold">
                                          <p:stCondLst>
                                            <p:cond delay="0"/>
                                          </p:stCondLst>
                                        </p:cTn>
                                        <p:tgtEl>
                                          <p:spTgt spid="3">
                                            <p:txEl>
                                              <p:pRg st="0" end="0"/>
                                            </p:txEl>
                                          </p:spTgt>
                                        </p:tgtEl>
                                        <p:attrNameLst>
                                          <p:attrName>style.visibility</p:attrName>
                                        </p:attrNameLst>
                                      </p:cBhvr>
                                      <p:to>
                                        <p:strVal val="visible"/>
                                      </p:to>
                                    </p:set>
                                    <p:animEffect transition="in" filter="wipe(right)">
                                      <p:cBhvr>
                                        <p:cTn id="47" dur="500"/>
                                        <p:tgtEl>
                                          <p:spTgt spid="3">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2" fill="hold" grpId="0" nodeType="clickEffect">
                                  <p:stCondLst>
                                    <p:cond delay="0"/>
                                  </p:stCondLst>
                                  <p:childTnLst>
                                    <p:set>
                                      <p:cBhvr>
                                        <p:cTn id="51" dur="1" fill="hold">
                                          <p:stCondLst>
                                            <p:cond delay="0"/>
                                          </p:stCondLst>
                                        </p:cTn>
                                        <p:tgtEl>
                                          <p:spTgt spid="3">
                                            <p:txEl>
                                              <p:pRg st="1" end="1"/>
                                            </p:txEl>
                                          </p:spTgt>
                                        </p:tgtEl>
                                        <p:attrNameLst>
                                          <p:attrName>style.visibility</p:attrName>
                                        </p:attrNameLst>
                                      </p:cBhvr>
                                      <p:to>
                                        <p:strVal val="visible"/>
                                      </p:to>
                                    </p:set>
                                    <p:animEffect transition="in" filter="wipe(right)">
                                      <p:cBhvr>
                                        <p:cTn id="52" dur="500"/>
                                        <p:tgtEl>
                                          <p:spTgt spid="3">
                                            <p:txEl>
                                              <p:pRg st="1" end="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2" fill="hold" grpId="0" nodeType="clickEffect">
                                  <p:stCondLst>
                                    <p:cond delay="0"/>
                                  </p:stCondLst>
                                  <p:childTnLst>
                                    <p:set>
                                      <p:cBhvr>
                                        <p:cTn id="56" dur="1" fill="hold">
                                          <p:stCondLst>
                                            <p:cond delay="0"/>
                                          </p:stCondLst>
                                        </p:cTn>
                                        <p:tgtEl>
                                          <p:spTgt spid="3">
                                            <p:txEl>
                                              <p:pRg st="2" end="2"/>
                                            </p:txEl>
                                          </p:spTgt>
                                        </p:tgtEl>
                                        <p:attrNameLst>
                                          <p:attrName>style.visibility</p:attrName>
                                        </p:attrNameLst>
                                      </p:cBhvr>
                                      <p:to>
                                        <p:strVal val="visible"/>
                                      </p:to>
                                    </p:set>
                                    <p:animEffect transition="in" filter="wipe(right)">
                                      <p:cBhvr>
                                        <p:cTn id="57" dur="500"/>
                                        <p:tgtEl>
                                          <p:spTgt spid="3">
                                            <p:txEl>
                                              <p:pRg st="2" end="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2" fill="hold" grpId="0" nodeType="clickEffect">
                                  <p:stCondLst>
                                    <p:cond delay="0"/>
                                  </p:stCondLst>
                                  <p:childTnLst>
                                    <p:set>
                                      <p:cBhvr>
                                        <p:cTn id="61" dur="1" fill="hold">
                                          <p:stCondLst>
                                            <p:cond delay="0"/>
                                          </p:stCondLst>
                                        </p:cTn>
                                        <p:tgtEl>
                                          <p:spTgt spid="3">
                                            <p:txEl>
                                              <p:pRg st="3" end="3"/>
                                            </p:txEl>
                                          </p:spTgt>
                                        </p:tgtEl>
                                        <p:attrNameLst>
                                          <p:attrName>style.visibility</p:attrName>
                                        </p:attrNameLst>
                                      </p:cBhvr>
                                      <p:to>
                                        <p:strVal val="visible"/>
                                      </p:to>
                                    </p:set>
                                    <p:animEffect transition="in" filter="wipe(right)">
                                      <p:cBhvr>
                                        <p:cTn id="62" dur="500"/>
                                        <p:tgtEl>
                                          <p:spTgt spid="3">
                                            <p:txEl>
                                              <p:pRg st="3" end="3"/>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2" fill="hold" grpId="0" nodeType="clickEffect">
                                  <p:stCondLst>
                                    <p:cond delay="0"/>
                                  </p:stCondLst>
                                  <p:childTnLst>
                                    <p:set>
                                      <p:cBhvr>
                                        <p:cTn id="66" dur="1" fill="hold">
                                          <p:stCondLst>
                                            <p:cond delay="0"/>
                                          </p:stCondLst>
                                        </p:cTn>
                                        <p:tgtEl>
                                          <p:spTgt spid="3">
                                            <p:txEl>
                                              <p:pRg st="4" end="4"/>
                                            </p:txEl>
                                          </p:spTgt>
                                        </p:tgtEl>
                                        <p:attrNameLst>
                                          <p:attrName>style.visibility</p:attrName>
                                        </p:attrNameLst>
                                      </p:cBhvr>
                                      <p:to>
                                        <p:strVal val="visible"/>
                                      </p:to>
                                    </p:set>
                                    <p:animEffect transition="in" filter="wipe(right)">
                                      <p:cBhvr>
                                        <p:cTn id="67" dur="500"/>
                                        <p:tgtEl>
                                          <p:spTgt spid="3">
                                            <p:txEl>
                                              <p:pRg st="4" end="4"/>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2" fill="hold" grpId="0" nodeType="clickEffect">
                                  <p:stCondLst>
                                    <p:cond delay="0"/>
                                  </p:stCondLst>
                                  <p:childTnLst>
                                    <p:set>
                                      <p:cBhvr>
                                        <p:cTn id="71" dur="1" fill="hold">
                                          <p:stCondLst>
                                            <p:cond delay="0"/>
                                          </p:stCondLst>
                                        </p:cTn>
                                        <p:tgtEl>
                                          <p:spTgt spid="3">
                                            <p:txEl>
                                              <p:pRg st="5" end="5"/>
                                            </p:txEl>
                                          </p:spTgt>
                                        </p:tgtEl>
                                        <p:attrNameLst>
                                          <p:attrName>style.visibility</p:attrName>
                                        </p:attrNameLst>
                                      </p:cBhvr>
                                      <p:to>
                                        <p:strVal val="visible"/>
                                      </p:to>
                                    </p:set>
                                    <p:animEffect transition="in" filter="wipe(right)">
                                      <p:cBhvr>
                                        <p:cTn id="72" dur="500"/>
                                        <p:tgtEl>
                                          <p:spTgt spid="3">
                                            <p:txEl>
                                              <p:pRg st="5" end="5"/>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2" fill="hold" grpId="0" nodeType="clickEffect">
                                  <p:stCondLst>
                                    <p:cond delay="0"/>
                                  </p:stCondLst>
                                  <p:childTnLst>
                                    <p:set>
                                      <p:cBhvr>
                                        <p:cTn id="76" dur="1" fill="hold">
                                          <p:stCondLst>
                                            <p:cond delay="0"/>
                                          </p:stCondLst>
                                        </p:cTn>
                                        <p:tgtEl>
                                          <p:spTgt spid="3">
                                            <p:txEl>
                                              <p:pRg st="6" end="6"/>
                                            </p:txEl>
                                          </p:spTgt>
                                        </p:tgtEl>
                                        <p:attrNameLst>
                                          <p:attrName>style.visibility</p:attrName>
                                        </p:attrNameLst>
                                      </p:cBhvr>
                                      <p:to>
                                        <p:strVal val="visible"/>
                                      </p:to>
                                    </p:set>
                                    <p:animEffect transition="in" filter="wipe(right)">
                                      <p:cBhvr>
                                        <p:cTn id="77" dur="500"/>
                                        <p:tgtEl>
                                          <p:spTgt spid="3">
                                            <p:txEl>
                                              <p:pRg st="6" end="6"/>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2" fill="hold" grpId="0" nodeType="clickEffect">
                                  <p:stCondLst>
                                    <p:cond delay="0"/>
                                  </p:stCondLst>
                                  <p:childTnLst>
                                    <p:set>
                                      <p:cBhvr>
                                        <p:cTn id="81" dur="1" fill="hold">
                                          <p:stCondLst>
                                            <p:cond delay="0"/>
                                          </p:stCondLst>
                                        </p:cTn>
                                        <p:tgtEl>
                                          <p:spTgt spid="3">
                                            <p:txEl>
                                              <p:pRg st="7" end="7"/>
                                            </p:txEl>
                                          </p:spTgt>
                                        </p:tgtEl>
                                        <p:attrNameLst>
                                          <p:attrName>style.visibility</p:attrName>
                                        </p:attrNameLst>
                                      </p:cBhvr>
                                      <p:to>
                                        <p:strVal val="visible"/>
                                      </p:to>
                                    </p:set>
                                    <p:animEffect transition="in" filter="wipe(right)">
                                      <p:cBhvr>
                                        <p:cTn id="8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accent1"/>
                </a:solidFill>
                <a:effectLst>
                  <a:outerShdw blurRad="38100" dist="38100" dir="2700000" algn="tl">
                    <a:srgbClr val="000000">
                      <a:alpha val="43137"/>
                    </a:srgbClr>
                  </a:outerShdw>
                </a:effectLst>
              </a:rPr>
              <a:t>Background Review</a:t>
            </a:r>
            <a:endParaRPr lang="he-IL"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371600"/>
            <a:ext cx="8229600" cy="4754563"/>
          </a:xfrm>
        </p:spPr>
        <p:txBody>
          <a:bodyPr anchor="ctr"/>
          <a:lstStyle/>
          <a:p>
            <a:r>
              <a:rPr lang="en-GB" b="1" dirty="0">
                <a:solidFill>
                  <a:schemeClr val="accent6"/>
                </a:solidFill>
              </a:rPr>
              <a:t>It is the 40</a:t>
            </a:r>
            <a:r>
              <a:rPr lang="en-GB" b="1" baseline="30000" dirty="0">
                <a:solidFill>
                  <a:schemeClr val="accent6"/>
                </a:solidFill>
              </a:rPr>
              <a:t>th</a:t>
            </a:r>
            <a:r>
              <a:rPr lang="en-GB" b="1" dirty="0">
                <a:solidFill>
                  <a:schemeClr val="accent6"/>
                </a:solidFill>
              </a:rPr>
              <a:t> year and the people are about to enter </a:t>
            </a:r>
            <a:r>
              <a:rPr lang="en-GB" b="1" dirty="0" err="1">
                <a:solidFill>
                  <a:schemeClr val="accent6"/>
                </a:solidFill>
              </a:rPr>
              <a:t>Eretz</a:t>
            </a:r>
            <a:r>
              <a:rPr lang="en-GB" b="1" dirty="0">
                <a:solidFill>
                  <a:schemeClr val="accent6"/>
                </a:solidFill>
              </a:rPr>
              <a:t> Yisrael</a:t>
            </a:r>
            <a:r>
              <a:rPr lang="en-GB" b="1" dirty="0" smtClean="0">
                <a:solidFill>
                  <a:schemeClr val="accent6"/>
                </a:solidFill>
              </a:rPr>
              <a:t>.</a:t>
            </a:r>
          </a:p>
          <a:p>
            <a:endParaRPr lang="en-GB" b="1" dirty="0">
              <a:solidFill>
                <a:schemeClr val="accent6"/>
              </a:solidFill>
            </a:endParaRPr>
          </a:p>
          <a:p>
            <a:r>
              <a:rPr lang="en-GB" b="1" dirty="0" smtClean="0">
                <a:solidFill>
                  <a:schemeClr val="accent5"/>
                </a:solidFill>
              </a:rPr>
              <a:t>Moshe </a:t>
            </a:r>
            <a:r>
              <a:rPr lang="en-GB" b="1" dirty="0">
                <a:solidFill>
                  <a:schemeClr val="accent5"/>
                </a:solidFill>
              </a:rPr>
              <a:t>is about to give a big </a:t>
            </a:r>
            <a:r>
              <a:rPr lang="en-GB" b="1" dirty="0" smtClean="0">
                <a:solidFill>
                  <a:schemeClr val="accent5"/>
                </a:solidFill>
              </a:rPr>
              <a:t>speech – his last before his death.</a:t>
            </a:r>
          </a:p>
          <a:p>
            <a:endParaRPr lang="en-GB" b="1" dirty="0" smtClean="0">
              <a:solidFill>
                <a:schemeClr val="accent6"/>
              </a:solidFill>
            </a:endParaRPr>
          </a:p>
          <a:p>
            <a:r>
              <a:rPr lang="en-GB" b="1" dirty="0" smtClean="0">
                <a:solidFill>
                  <a:schemeClr val="accent6"/>
                </a:solidFill>
              </a:rPr>
              <a:t>The main part of the speech is the </a:t>
            </a:r>
            <a:r>
              <a:rPr lang="en-GB" b="1" dirty="0">
                <a:solidFill>
                  <a:schemeClr val="accent6"/>
                </a:solidFill>
              </a:rPr>
              <a:t>laws they have to keep when they conquer the </a:t>
            </a:r>
            <a:r>
              <a:rPr lang="en-GB" b="1" dirty="0" smtClean="0">
                <a:solidFill>
                  <a:schemeClr val="accent6"/>
                </a:solidFill>
              </a:rPr>
              <a:t>land.</a:t>
            </a:r>
            <a:endParaRPr lang="en-US" b="1" dirty="0">
              <a:solidFill>
                <a:schemeClr val="accent6"/>
              </a:solidFill>
            </a:endParaRPr>
          </a:p>
        </p:txBody>
      </p:sp>
    </p:spTree>
    <p:extLst>
      <p:ext uri="{BB962C8B-B14F-4D97-AF65-F5344CB8AC3E}">
        <p14:creationId xmlns:p14="http://schemas.microsoft.com/office/powerpoint/2010/main" val="3690556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457200" y="-228600"/>
            <a:ext cx="4040188" cy="639762"/>
          </a:xfrm>
        </p:spPr>
        <p:txBody>
          <a:bodyPr/>
          <a:lstStyle/>
          <a:p>
            <a:pPr algn="ctr" rtl="1"/>
            <a:r>
              <a:rPr lang="he-IL" dirty="0" smtClean="0">
                <a:solidFill>
                  <a:schemeClr val="accent1"/>
                </a:solidFill>
                <a:latin typeface="David" pitchFamily="34" charset="-79"/>
                <a:cs typeface="David" pitchFamily="34" charset="-79"/>
              </a:rPr>
              <a:t>דברים פרק כז</a:t>
            </a:r>
            <a:endParaRPr lang="he-IL" dirty="0">
              <a:solidFill>
                <a:schemeClr val="accent1"/>
              </a:solidFill>
              <a:latin typeface="David" pitchFamily="34" charset="-79"/>
              <a:cs typeface="David" pitchFamily="34" charset="-79"/>
            </a:endParaRPr>
          </a:p>
        </p:txBody>
      </p:sp>
      <p:sp>
        <p:nvSpPr>
          <p:cNvPr id="3" name="Content Placeholder 2"/>
          <p:cNvSpPr>
            <a:spLocks noGrp="1"/>
          </p:cNvSpPr>
          <p:nvPr>
            <p:ph sz="half" idx="2"/>
          </p:nvPr>
        </p:nvSpPr>
        <p:spPr>
          <a:xfrm>
            <a:off x="76200" y="304801"/>
            <a:ext cx="4648200" cy="5334000"/>
          </a:xfrm>
        </p:spPr>
        <p:txBody>
          <a:bodyPr>
            <a:noAutofit/>
          </a:bodyPr>
          <a:lstStyle/>
          <a:p>
            <a:pPr marL="0" indent="0" algn="r" rtl="1">
              <a:buNone/>
            </a:pPr>
            <a:r>
              <a:rPr lang="he-IL" sz="1800" b="1" dirty="0" smtClean="0">
                <a:cs typeface="David" pitchFamily="34" charset="-79"/>
              </a:rPr>
              <a:t>א</a:t>
            </a:r>
            <a:r>
              <a:rPr lang="he-IL" sz="1800" dirty="0" smtClean="0">
                <a:cs typeface="David" pitchFamily="34" charset="-79"/>
              </a:rPr>
              <a:t> </a:t>
            </a:r>
            <a:r>
              <a:rPr lang="he-IL" sz="1800" dirty="0">
                <a:cs typeface="David" pitchFamily="34" charset="-79"/>
              </a:rPr>
              <a:t>וַיְצַו מֹשֶׁה וְזִקְנֵי יִשְׂרָאֵל, אֶת-הָעָם לֵאמֹר: שָׁמֹר, אֶת-כָּל-הַמִּצְוָה, אֲשֶׁר אָנֹכִי מְצַוֶּה אֶתְכֶם, הַיּוֹם. </a:t>
            </a:r>
            <a:r>
              <a:rPr lang="he-IL" sz="1800" b="1" dirty="0" smtClean="0">
                <a:cs typeface="David" pitchFamily="34" charset="-79"/>
              </a:rPr>
              <a:t>ב</a:t>
            </a:r>
            <a:r>
              <a:rPr lang="he-IL" sz="1800" dirty="0" smtClean="0">
                <a:cs typeface="David" pitchFamily="34" charset="-79"/>
              </a:rPr>
              <a:t> </a:t>
            </a:r>
            <a:r>
              <a:rPr lang="he-IL" sz="1800" dirty="0">
                <a:cs typeface="David" pitchFamily="34" charset="-79"/>
              </a:rPr>
              <a:t>וְהָיָה, בַּיּוֹם אֲשֶׁר תַּעַבְרוּ אֶת-הַיַּרְדֵּן, אֶל-הָאָרֶץ, אֲשֶׁר-יְהוָה אֱלֹהֶיךָ נֹתֵן לָךְ--</a:t>
            </a:r>
            <a:r>
              <a:rPr lang="he-IL" sz="1800" b="1" dirty="0">
                <a:solidFill>
                  <a:schemeClr val="accent5"/>
                </a:solidFill>
                <a:cs typeface="David" pitchFamily="34" charset="-79"/>
              </a:rPr>
              <a:t>וַהֲקֵמֹתָ לְךָ אֲבָנִים גְּדֹלוֹת</a:t>
            </a:r>
            <a:r>
              <a:rPr lang="he-IL" sz="1800" dirty="0">
                <a:cs typeface="David" pitchFamily="34" charset="-79"/>
              </a:rPr>
              <a:t>, וְשַׂדְתָּ אֹתָם בַּשִּׂיד. </a:t>
            </a:r>
            <a:r>
              <a:rPr lang="he-IL" sz="1800" b="1" dirty="0" smtClean="0">
                <a:cs typeface="David" pitchFamily="34" charset="-79"/>
              </a:rPr>
              <a:t>ג</a:t>
            </a:r>
            <a:r>
              <a:rPr lang="he-IL" sz="1800" dirty="0" smtClean="0">
                <a:cs typeface="David" pitchFamily="34" charset="-79"/>
              </a:rPr>
              <a:t> </a:t>
            </a:r>
            <a:r>
              <a:rPr lang="he-IL" sz="1800" dirty="0">
                <a:cs typeface="David" pitchFamily="34" charset="-79"/>
              </a:rPr>
              <a:t>וְכָתַבְתָּ עֲלֵיהֶן, אֶת-כָּל-דִּבְרֵי </a:t>
            </a:r>
            <a:r>
              <a:rPr lang="he-IL" sz="1800" b="1" dirty="0">
                <a:solidFill>
                  <a:schemeClr val="accent2"/>
                </a:solidFill>
                <a:cs typeface="David" pitchFamily="34" charset="-79"/>
              </a:rPr>
              <a:t>הַתּוֹרָה</a:t>
            </a:r>
            <a:r>
              <a:rPr lang="he-IL" sz="1800" dirty="0">
                <a:solidFill>
                  <a:schemeClr val="accent2"/>
                </a:solidFill>
                <a:cs typeface="David" pitchFamily="34" charset="-79"/>
              </a:rPr>
              <a:t> </a:t>
            </a:r>
            <a:r>
              <a:rPr lang="he-IL" sz="1800" dirty="0">
                <a:cs typeface="David" pitchFamily="34" charset="-79"/>
              </a:rPr>
              <a:t>הַזֹּאת--בְּעָבְרֶךָ: לְמַעַן אֲשֶׁר תָּבֹא אֶל-הָאָרֶץ אֲשֶׁר-יְהוָה אֱלֹהֶיךָ נֹתֵן לְךָ, אֶרֶץ זָבַת חָלָב וּדְבַשׁ, כַּאֲשֶׁר דִּבֶּר יְהוָה אֱלֹהֵי-אֲבֹתֶיךָ, לָךְ. </a:t>
            </a:r>
            <a:r>
              <a:rPr lang="he-IL" sz="1800" b="1" dirty="0" smtClean="0">
                <a:cs typeface="David" pitchFamily="34" charset="-79"/>
              </a:rPr>
              <a:t>ד</a:t>
            </a:r>
            <a:r>
              <a:rPr lang="he-IL" sz="1800" dirty="0" smtClean="0">
                <a:cs typeface="David" pitchFamily="34" charset="-79"/>
              </a:rPr>
              <a:t> </a:t>
            </a:r>
            <a:r>
              <a:rPr lang="he-IL" sz="1800" dirty="0">
                <a:cs typeface="David" pitchFamily="34" charset="-79"/>
              </a:rPr>
              <a:t>וְהָיָה, בְּעָבְרְכֶם אֶת-הַיַּרְדֵּן, תָּקִימוּ אֶת-הָאֲבָנִים הָאֵלֶּה אֲשֶׁר אָנֹכִי מְצַוֶּה אֶתְכֶם הַיּוֹם, בְּהַר עֵיבָל; וְשַׂדְתָּ אוֹתָם, בַּשִּׂיד. </a:t>
            </a:r>
            <a:r>
              <a:rPr lang="he-IL" sz="1800" b="1" dirty="0" smtClean="0">
                <a:cs typeface="David" pitchFamily="34" charset="-79"/>
              </a:rPr>
              <a:t>ה</a:t>
            </a:r>
            <a:r>
              <a:rPr lang="he-IL" sz="1800" dirty="0" smtClean="0">
                <a:cs typeface="David" pitchFamily="34" charset="-79"/>
              </a:rPr>
              <a:t> </a:t>
            </a:r>
            <a:r>
              <a:rPr lang="he-IL" sz="1800" b="1" dirty="0">
                <a:solidFill>
                  <a:schemeClr val="accent6"/>
                </a:solidFill>
                <a:cs typeface="David" pitchFamily="34" charset="-79"/>
              </a:rPr>
              <a:t>וּבָנִיתָ שָּׁם מִזְבֵּחַ</a:t>
            </a:r>
            <a:r>
              <a:rPr lang="he-IL" sz="1800" dirty="0">
                <a:cs typeface="David" pitchFamily="34" charset="-79"/>
              </a:rPr>
              <a:t>, לַיהוָה אֱלֹהֶיךָ: מִזְבַּח אֲבָנִים, לֹא-תָנִיף עֲלֵיהֶם בַּרְזֶל. </a:t>
            </a:r>
            <a:r>
              <a:rPr lang="he-IL" sz="1800" b="1" dirty="0" smtClean="0">
                <a:cs typeface="David" pitchFamily="34" charset="-79"/>
              </a:rPr>
              <a:t>ו</a:t>
            </a:r>
            <a:r>
              <a:rPr lang="he-IL" sz="1800" dirty="0" smtClean="0">
                <a:cs typeface="David" pitchFamily="34" charset="-79"/>
              </a:rPr>
              <a:t> </a:t>
            </a:r>
            <a:r>
              <a:rPr lang="he-IL" sz="1800" dirty="0">
                <a:cs typeface="David" pitchFamily="34" charset="-79"/>
              </a:rPr>
              <a:t>אֲבָנִים שְׁלֵמוֹת תִּבְנֶה, אֶת-מִזְבַּח יְהוָה אֱלֹהֶיךָ; </a:t>
            </a:r>
            <a:r>
              <a:rPr lang="he-IL" sz="1800" b="1" dirty="0">
                <a:solidFill>
                  <a:schemeClr val="accent4"/>
                </a:solidFill>
                <a:cs typeface="David" pitchFamily="34" charset="-79"/>
              </a:rPr>
              <a:t>וְהַעֲלִיתָ עָלָיו עוֹלֹת, לַיהוָה אֱלֹהֶיךָ. </a:t>
            </a:r>
            <a:r>
              <a:rPr lang="he-IL" sz="1800" b="1" dirty="0" smtClean="0">
                <a:cs typeface="David" pitchFamily="34" charset="-79"/>
              </a:rPr>
              <a:t>ז</a:t>
            </a:r>
            <a:r>
              <a:rPr lang="he-IL" sz="1800" dirty="0" smtClean="0">
                <a:cs typeface="David" pitchFamily="34" charset="-79"/>
              </a:rPr>
              <a:t> </a:t>
            </a:r>
            <a:r>
              <a:rPr lang="he-IL" sz="1800" b="1" dirty="0">
                <a:solidFill>
                  <a:schemeClr val="accent4"/>
                </a:solidFill>
                <a:cs typeface="David" pitchFamily="34" charset="-79"/>
              </a:rPr>
              <a:t>וְזָבַחְתָּ שְׁלָמִים</a:t>
            </a:r>
            <a:r>
              <a:rPr lang="he-IL" sz="1800" dirty="0">
                <a:cs typeface="David" pitchFamily="34" charset="-79"/>
              </a:rPr>
              <a:t>, </a:t>
            </a:r>
            <a:r>
              <a:rPr lang="he-IL" sz="1800" b="1" dirty="0">
                <a:solidFill>
                  <a:schemeClr val="accent3"/>
                </a:solidFill>
                <a:cs typeface="David" pitchFamily="34" charset="-79"/>
              </a:rPr>
              <a:t>וְאָכַלְתָּ שָּׁם</a:t>
            </a:r>
            <a:r>
              <a:rPr lang="he-IL" sz="1800" dirty="0">
                <a:cs typeface="David" pitchFamily="34" charset="-79"/>
              </a:rPr>
              <a:t>; וְשָׂמַחְתָּ, לִפְנֵי יְהוָה אֱלֹהֶיךָ. </a:t>
            </a:r>
            <a:r>
              <a:rPr lang="he-IL" sz="1800" b="1" dirty="0" smtClean="0">
                <a:cs typeface="David" pitchFamily="34" charset="-79"/>
              </a:rPr>
              <a:t>ח</a:t>
            </a:r>
            <a:r>
              <a:rPr lang="he-IL" sz="1800" dirty="0" smtClean="0">
                <a:cs typeface="David" pitchFamily="34" charset="-79"/>
              </a:rPr>
              <a:t> </a:t>
            </a:r>
            <a:r>
              <a:rPr lang="he-IL" sz="1800" b="1" dirty="0">
                <a:solidFill>
                  <a:schemeClr val="accent1"/>
                </a:solidFill>
                <a:cs typeface="David" pitchFamily="34" charset="-79"/>
              </a:rPr>
              <a:t>וְכָתַבְתָּ עַל-הָאֲבָנִים, אֶת-כָּל-דִּבְרֵי </a:t>
            </a:r>
            <a:r>
              <a:rPr lang="he-IL" sz="1800" b="1" dirty="0">
                <a:solidFill>
                  <a:schemeClr val="accent2"/>
                </a:solidFill>
                <a:cs typeface="David" pitchFamily="34" charset="-79"/>
              </a:rPr>
              <a:t>הַתּוֹרָה</a:t>
            </a:r>
            <a:r>
              <a:rPr lang="he-IL" sz="1800" dirty="0">
                <a:solidFill>
                  <a:schemeClr val="accent2"/>
                </a:solidFill>
                <a:cs typeface="David" pitchFamily="34" charset="-79"/>
              </a:rPr>
              <a:t> </a:t>
            </a:r>
            <a:r>
              <a:rPr lang="he-IL" sz="1800" b="1" dirty="0">
                <a:solidFill>
                  <a:schemeClr val="accent1"/>
                </a:solidFill>
                <a:cs typeface="David" pitchFamily="34" charset="-79"/>
              </a:rPr>
              <a:t>הַזֹּאת--בַּאֵר הֵיטֵב. </a:t>
            </a:r>
          </a:p>
        </p:txBody>
      </p:sp>
      <p:sp>
        <p:nvSpPr>
          <p:cNvPr id="6" name="Text Placeholder 5"/>
          <p:cNvSpPr>
            <a:spLocks noGrp="1"/>
          </p:cNvSpPr>
          <p:nvPr>
            <p:ph type="body" sz="quarter" idx="3"/>
          </p:nvPr>
        </p:nvSpPr>
        <p:spPr>
          <a:xfrm>
            <a:off x="4645025" y="-228600"/>
            <a:ext cx="4041775" cy="639762"/>
          </a:xfrm>
        </p:spPr>
        <p:txBody>
          <a:bodyPr/>
          <a:lstStyle/>
          <a:p>
            <a:pPr algn="ctr" rtl="1"/>
            <a:r>
              <a:rPr lang="he-IL" dirty="0" smtClean="0">
                <a:solidFill>
                  <a:schemeClr val="accent1"/>
                </a:solidFill>
                <a:latin typeface="David" pitchFamily="34" charset="-79"/>
                <a:cs typeface="David" pitchFamily="34" charset="-79"/>
              </a:rPr>
              <a:t>שמות פרק כד</a:t>
            </a:r>
            <a:endParaRPr lang="he-IL" dirty="0">
              <a:solidFill>
                <a:schemeClr val="accent1"/>
              </a:solidFill>
              <a:latin typeface="David" pitchFamily="34" charset="-79"/>
              <a:cs typeface="David" pitchFamily="34" charset="-79"/>
            </a:endParaRPr>
          </a:p>
        </p:txBody>
      </p:sp>
      <p:sp>
        <p:nvSpPr>
          <p:cNvPr id="7" name="Content Placeholder 6"/>
          <p:cNvSpPr>
            <a:spLocks noGrp="1"/>
          </p:cNvSpPr>
          <p:nvPr>
            <p:ph sz="quarter" idx="4"/>
          </p:nvPr>
        </p:nvSpPr>
        <p:spPr>
          <a:xfrm>
            <a:off x="4797425" y="304800"/>
            <a:ext cx="4270375" cy="5287963"/>
          </a:xfrm>
        </p:spPr>
        <p:txBody>
          <a:bodyPr>
            <a:noAutofit/>
          </a:bodyPr>
          <a:lstStyle/>
          <a:p>
            <a:pPr marL="0" indent="0" algn="r" rtl="1">
              <a:buNone/>
            </a:pPr>
            <a:r>
              <a:rPr lang="he-IL" sz="1800" b="1" dirty="0">
                <a:cs typeface="David" pitchFamily="34" charset="-79"/>
              </a:rPr>
              <a:t>ד</a:t>
            </a:r>
            <a:r>
              <a:rPr lang="he-IL" sz="1800" dirty="0">
                <a:cs typeface="David" pitchFamily="34" charset="-79"/>
              </a:rPr>
              <a:t> וַיִּכְתֹּב מֹשֶׁה אֵת כָּל-דִּבְרֵי יְהוָה וַיַּשְׁכֵּם בַּבֹּקֶר </a:t>
            </a:r>
            <a:r>
              <a:rPr lang="he-IL" sz="1800" b="1" dirty="0">
                <a:solidFill>
                  <a:schemeClr val="accent6"/>
                </a:solidFill>
                <a:cs typeface="David" pitchFamily="34" charset="-79"/>
              </a:rPr>
              <a:t>וַיִּבֶן מִזְבֵּחַ</a:t>
            </a:r>
            <a:r>
              <a:rPr lang="he-IL" sz="1800" dirty="0">
                <a:cs typeface="David" pitchFamily="34" charset="-79"/>
              </a:rPr>
              <a:t> תַּחַת הָהָר </a:t>
            </a:r>
            <a:r>
              <a:rPr lang="he-IL" sz="1800" b="1" dirty="0">
                <a:solidFill>
                  <a:schemeClr val="accent5"/>
                </a:solidFill>
                <a:cs typeface="David" pitchFamily="34" charset="-79"/>
              </a:rPr>
              <a:t>וּשְׁתֵּים עֶשְׂרֵה מַצֵּבָה </a:t>
            </a:r>
            <a:r>
              <a:rPr lang="he-IL" sz="1800" dirty="0">
                <a:cs typeface="David" pitchFamily="34" charset="-79"/>
              </a:rPr>
              <a:t>לִשְׁנֵים עָשָׂר שִׁבְטֵי יִשְׂרָאֵל. </a:t>
            </a:r>
            <a:r>
              <a:rPr lang="he-IL" sz="1800" b="1" dirty="0" smtClean="0">
                <a:cs typeface="David" pitchFamily="34" charset="-79"/>
              </a:rPr>
              <a:t>ה</a:t>
            </a:r>
            <a:r>
              <a:rPr lang="he-IL" sz="1800" dirty="0" smtClean="0">
                <a:cs typeface="David" pitchFamily="34" charset="-79"/>
              </a:rPr>
              <a:t> </a:t>
            </a:r>
            <a:r>
              <a:rPr lang="he-IL" sz="1800" dirty="0">
                <a:cs typeface="David" pitchFamily="34" charset="-79"/>
              </a:rPr>
              <a:t>וַיִּשְׁלַח אֶת-נַעֲרֵי בְּנֵי יִשְׂרָאֵל </a:t>
            </a:r>
            <a:r>
              <a:rPr lang="he-IL" sz="1800" b="1" dirty="0">
                <a:solidFill>
                  <a:schemeClr val="accent4"/>
                </a:solidFill>
                <a:cs typeface="David" pitchFamily="34" charset="-79"/>
              </a:rPr>
              <a:t>וַיַּעֲלוּ עֹלֹת וַיִּזְבְּחוּ זְבָחִים שְׁלָמִים לַיהוָה פָּרִים</a:t>
            </a:r>
            <a:r>
              <a:rPr lang="he-IL" sz="1800" dirty="0">
                <a:cs typeface="David" pitchFamily="34" charset="-79"/>
              </a:rPr>
              <a:t>. </a:t>
            </a:r>
            <a:r>
              <a:rPr lang="he-IL" sz="1800" b="1" dirty="0" smtClean="0">
                <a:cs typeface="David" pitchFamily="34" charset="-79"/>
              </a:rPr>
              <a:t>ו</a:t>
            </a:r>
            <a:r>
              <a:rPr lang="he-IL" sz="1800" dirty="0" smtClean="0">
                <a:cs typeface="David" pitchFamily="34" charset="-79"/>
              </a:rPr>
              <a:t> </a:t>
            </a:r>
            <a:r>
              <a:rPr lang="he-IL" sz="1800" dirty="0">
                <a:cs typeface="David" pitchFamily="34" charset="-79"/>
              </a:rPr>
              <a:t>וַיִּקַּח מֹשֶׁה חֲצִי הַדָּם וַיָּשֶׂם בָּאַגָּנֹת וַחֲצִי הַדָּם זָרַק עַל-הַמִּזְבֵּחַ. </a:t>
            </a:r>
            <a:r>
              <a:rPr lang="he-IL" sz="1800" b="1" dirty="0" smtClean="0">
                <a:cs typeface="David" pitchFamily="34" charset="-79"/>
              </a:rPr>
              <a:t>ז</a:t>
            </a:r>
            <a:r>
              <a:rPr lang="he-IL" sz="1800" dirty="0" smtClean="0">
                <a:cs typeface="David" pitchFamily="34" charset="-79"/>
              </a:rPr>
              <a:t> </a:t>
            </a:r>
            <a:r>
              <a:rPr lang="he-IL" sz="1800" b="1" dirty="0">
                <a:solidFill>
                  <a:schemeClr val="accent1"/>
                </a:solidFill>
                <a:cs typeface="David" pitchFamily="34" charset="-79"/>
              </a:rPr>
              <a:t>וַיִּקַּח סֵפֶר הַבְּרִית וַיִּקְרָא בְּאָזְנֵי הָעָם וַיֹּאמְרוּ כֹּל אֲשֶׁר-דִּבֶּר יְהוָה נַעֲשֶׂה וְנִשְׁמָע. </a:t>
            </a:r>
            <a:r>
              <a:rPr lang="he-IL" sz="1800" b="1" dirty="0" smtClean="0">
                <a:cs typeface="David" pitchFamily="34" charset="-79"/>
              </a:rPr>
              <a:t>ח</a:t>
            </a:r>
            <a:r>
              <a:rPr lang="he-IL" sz="1800" dirty="0" smtClean="0">
                <a:cs typeface="David" pitchFamily="34" charset="-79"/>
              </a:rPr>
              <a:t> </a:t>
            </a:r>
            <a:r>
              <a:rPr lang="he-IL" sz="1800" dirty="0">
                <a:cs typeface="David" pitchFamily="34" charset="-79"/>
              </a:rPr>
              <a:t>וַיִּקַּח מֹשֶׁה אֶת-הַדָּם וַיִּזְרֹק עַל-הָעָם וַיֹּאמֶר הִנֵּה דַם-הַבְּרִית אֲשֶׁר כָּרַת יְהוָה עִמָּכֶם עַל כָּל-הַדְּבָרִים הָאֵלֶּה. </a:t>
            </a:r>
            <a:r>
              <a:rPr lang="he-IL" sz="1800" b="1" dirty="0" smtClean="0">
                <a:cs typeface="David" pitchFamily="34" charset="-79"/>
              </a:rPr>
              <a:t>ט</a:t>
            </a:r>
            <a:r>
              <a:rPr lang="he-IL" sz="1800" dirty="0" smtClean="0">
                <a:cs typeface="David" pitchFamily="34" charset="-79"/>
              </a:rPr>
              <a:t> </a:t>
            </a:r>
            <a:r>
              <a:rPr lang="he-IL" sz="1800" dirty="0">
                <a:cs typeface="David" pitchFamily="34" charset="-79"/>
              </a:rPr>
              <a:t>וַיַּעַל מֹשֶׁה וְאַהֲרֹן נָדָב וַאֲבִיהוּא וְשִׁבְעִים מִזִּקְנֵי יִשְׂרָאֵל. </a:t>
            </a:r>
            <a:r>
              <a:rPr lang="he-IL" sz="1800" b="1" dirty="0" smtClean="0">
                <a:cs typeface="David" pitchFamily="34" charset="-79"/>
              </a:rPr>
              <a:t>י</a:t>
            </a:r>
            <a:r>
              <a:rPr lang="he-IL" sz="1800" dirty="0" smtClean="0">
                <a:cs typeface="David" pitchFamily="34" charset="-79"/>
              </a:rPr>
              <a:t> </a:t>
            </a:r>
            <a:r>
              <a:rPr lang="he-IL" sz="1800" dirty="0">
                <a:cs typeface="David" pitchFamily="34" charset="-79"/>
              </a:rPr>
              <a:t>וַיִּרְאוּ אֵת אֱלֹהֵי יִשְׂרָאֵל וְתַחַת רַגְלָיו כְּמַעֲשֵׂה לִבְנַת הַסַּפִּיר וּכְעֶצֶם הַשָּׁמַיִם לָטֹהַר. </a:t>
            </a:r>
            <a:r>
              <a:rPr lang="he-IL" sz="1800" b="1" dirty="0" smtClean="0">
                <a:cs typeface="David" pitchFamily="34" charset="-79"/>
              </a:rPr>
              <a:t>יא</a:t>
            </a:r>
            <a:r>
              <a:rPr lang="he-IL" sz="1800" dirty="0" smtClean="0">
                <a:cs typeface="David" pitchFamily="34" charset="-79"/>
              </a:rPr>
              <a:t> </a:t>
            </a:r>
            <a:r>
              <a:rPr lang="he-IL" sz="1800" dirty="0">
                <a:cs typeface="David" pitchFamily="34" charset="-79"/>
              </a:rPr>
              <a:t>וְאֶל-אֲצִילֵי בְּנֵי יִשְׂרָאֵל לֹא שָׁלַח יָדוֹ וַיֶּחֱזוּ אֶת-הָאֱלֹהִים </a:t>
            </a:r>
            <a:r>
              <a:rPr lang="he-IL" sz="1800" b="1" dirty="0">
                <a:solidFill>
                  <a:schemeClr val="accent3"/>
                </a:solidFill>
                <a:cs typeface="David" pitchFamily="34" charset="-79"/>
              </a:rPr>
              <a:t>וַיֹּאכְלוּ וַיִּשְׁתּוּ</a:t>
            </a:r>
            <a:r>
              <a:rPr lang="he-IL" sz="1800" dirty="0">
                <a:cs typeface="David" pitchFamily="34" charset="-79"/>
              </a:rPr>
              <a:t>.</a:t>
            </a:r>
            <a:endParaRPr lang="en-US" sz="1800" dirty="0">
              <a:cs typeface="David" pitchFamily="34" charset="-79"/>
            </a:endParaRPr>
          </a:p>
          <a:p>
            <a:pPr marL="0" indent="0" algn="r" rtl="1">
              <a:buNone/>
            </a:pPr>
            <a:endParaRPr lang="he-IL" sz="1800" dirty="0">
              <a:cs typeface="David" pitchFamily="34" charset="-79"/>
            </a:endParaRPr>
          </a:p>
        </p:txBody>
      </p:sp>
      <p:sp>
        <p:nvSpPr>
          <p:cNvPr id="2" name="TextBox 1"/>
          <p:cNvSpPr txBox="1"/>
          <p:nvPr/>
        </p:nvSpPr>
        <p:spPr>
          <a:xfrm>
            <a:off x="152400" y="4572000"/>
            <a:ext cx="8839200" cy="2246769"/>
          </a:xfrm>
          <a:prstGeom prst="rect">
            <a:avLst/>
          </a:prstGeom>
          <a:noFill/>
        </p:spPr>
        <p:txBody>
          <a:bodyPr wrap="square" rtlCol="1">
            <a:spAutoFit/>
          </a:bodyPr>
          <a:lstStyle/>
          <a:p>
            <a:pPr algn="ctr"/>
            <a:r>
              <a:rPr lang="en-GB" sz="2000" b="1" dirty="0" smtClean="0">
                <a:solidFill>
                  <a:schemeClr val="accent2"/>
                </a:solidFill>
              </a:rPr>
              <a:t>If the final speech is the Torah, then this commandment is to plaster these huge stones and to engrave upon them all the words of this speech.</a:t>
            </a:r>
          </a:p>
          <a:p>
            <a:pPr algn="ctr"/>
            <a:r>
              <a:rPr lang="en-GB" sz="2000" b="1" dirty="0" smtClean="0">
                <a:solidFill>
                  <a:schemeClr val="tx2"/>
                </a:solidFill>
              </a:rPr>
              <a:t>When they enter </a:t>
            </a:r>
            <a:r>
              <a:rPr lang="en-GB" sz="2000" b="1" dirty="0" err="1" smtClean="0">
                <a:solidFill>
                  <a:schemeClr val="tx2"/>
                </a:solidFill>
              </a:rPr>
              <a:t>Eretz</a:t>
            </a:r>
            <a:r>
              <a:rPr lang="en-GB" sz="2000" b="1" dirty="0" smtClean="0">
                <a:solidFill>
                  <a:schemeClr val="tx2"/>
                </a:solidFill>
              </a:rPr>
              <a:t> Yisrael, they have to redo the events of Har Sinai. </a:t>
            </a:r>
          </a:p>
          <a:p>
            <a:pPr algn="ctr"/>
            <a:r>
              <a:rPr lang="en-GB" sz="2000" b="1" dirty="0" smtClean="0">
                <a:solidFill>
                  <a:schemeClr val="tx2"/>
                </a:solidFill>
              </a:rPr>
              <a:t>The main thing to do there is to teach the laws again.</a:t>
            </a:r>
          </a:p>
          <a:p>
            <a:pPr algn="ctr"/>
            <a:r>
              <a:rPr lang="en-GB" sz="2000" b="1" dirty="0" smtClean="0">
                <a:solidFill>
                  <a:schemeClr val="tx2"/>
                </a:solidFill>
              </a:rPr>
              <a:t>There are two reasons for repeating the same ceremony – this is a new generation and they are now in the Land of Israel. </a:t>
            </a:r>
          </a:p>
          <a:p>
            <a:pPr algn="ctr"/>
            <a:r>
              <a:rPr lang="en-GB" sz="2000" b="1" dirty="0" err="1" smtClean="0">
                <a:solidFill>
                  <a:schemeClr val="tx2"/>
                </a:solidFill>
              </a:rPr>
              <a:t>Hakhel</a:t>
            </a:r>
            <a:r>
              <a:rPr lang="en-GB" sz="2000" b="1" dirty="0" smtClean="0">
                <a:solidFill>
                  <a:schemeClr val="tx2"/>
                </a:solidFill>
              </a:rPr>
              <a:t> is a similar ceremony that takes place on Har </a:t>
            </a:r>
            <a:r>
              <a:rPr lang="en-GB" sz="2000" b="1" dirty="0" err="1" smtClean="0">
                <a:solidFill>
                  <a:schemeClr val="tx2"/>
                </a:solidFill>
              </a:rPr>
              <a:t>Habayit</a:t>
            </a:r>
            <a:r>
              <a:rPr lang="en-GB" sz="2000" b="1" dirty="0" smtClean="0">
                <a:solidFill>
                  <a:schemeClr val="tx2"/>
                </a:solidFill>
              </a:rPr>
              <a:t> every seven years.</a:t>
            </a:r>
          </a:p>
        </p:txBody>
      </p:sp>
    </p:spTree>
    <p:extLst>
      <p:ext uri="{BB962C8B-B14F-4D97-AF65-F5344CB8AC3E}">
        <p14:creationId xmlns:p14="http://schemas.microsoft.com/office/powerpoint/2010/main" val="1338766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left)">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ipe(left)">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Autofit/>
          </a:bodyPr>
          <a:lstStyle/>
          <a:p>
            <a:pPr rtl="1"/>
            <a:r>
              <a:rPr lang="he-IL" sz="3600" b="1" dirty="0" smtClean="0">
                <a:solidFill>
                  <a:schemeClr val="tx2"/>
                </a:solidFill>
                <a:effectLst>
                  <a:outerShdw blurRad="38100" dist="38100" dir="2700000" algn="tl">
                    <a:srgbClr val="000000">
                      <a:alpha val="43137"/>
                    </a:srgbClr>
                  </a:outerShdw>
                </a:effectLst>
              </a:rPr>
              <a:t>דברים פרק כז :</a:t>
            </a:r>
            <a:r>
              <a:rPr lang="he-IL" sz="3600" b="1" dirty="0">
                <a:solidFill>
                  <a:schemeClr val="tx2"/>
                </a:solidFill>
                <a:effectLst>
                  <a:outerShdw blurRad="38100" dist="38100" dir="2700000" algn="tl">
                    <a:srgbClr val="000000">
                      <a:alpha val="43137"/>
                    </a:srgbClr>
                  </a:outerShdw>
                </a:effectLst>
              </a:rPr>
              <a:t> </a:t>
            </a:r>
            <a:r>
              <a:rPr lang="he-IL" sz="3600" b="1" dirty="0" smtClean="0">
                <a:solidFill>
                  <a:schemeClr val="tx2"/>
                </a:solidFill>
                <a:effectLst>
                  <a:outerShdw blurRad="38100" dist="38100" dir="2700000" algn="tl">
                    <a:srgbClr val="000000">
                      <a:alpha val="43137"/>
                    </a:srgbClr>
                  </a:outerShdw>
                </a:effectLst>
              </a:rPr>
              <a:t>ט-כו</a:t>
            </a:r>
            <a:r>
              <a:rPr lang="he-IL" sz="3200" b="1" dirty="0" smtClean="0">
                <a:solidFill>
                  <a:schemeClr val="tx2"/>
                </a:solidFill>
                <a:effectLst>
                  <a:outerShdw blurRad="38100" dist="38100" dir="2700000" algn="tl">
                    <a:srgbClr val="000000">
                      <a:alpha val="43137"/>
                    </a:srgbClr>
                  </a:outerShdw>
                </a:effectLst>
              </a:rPr>
              <a:t/>
            </a:r>
            <a:br>
              <a:rPr lang="he-IL" sz="3200" b="1" dirty="0" smtClean="0">
                <a:solidFill>
                  <a:schemeClr val="tx2"/>
                </a:solidFill>
                <a:effectLst>
                  <a:outerShdw blurRad="38100" dist="38100" dir="2700000" algn="tl">
                    <a:srgbClr val="000000">
                      <a:alpha val="43137"/>
                    </a:srgbClr>
                  </a:outerShdw>
                </a:effectLst>
              </a:rPr>
            </a:br>
            <a:r>
              <a:rPr lang="en-GB" sz="2400" b="1" dirty="0" smtClean="0">
                <a:solidFill>
                  <a:schemeClr val="tx2"/>
                </a:solidFill>
                <a:effectLst>
                  <a:outerShdw blurRad="38100" dist="38100" dir="2700000" algn="tl">
                    <a:srgbClr val="000000">
                      <a:alpha val="43137"/>
                    </a:srgbClr>
                  </a:outerShdw>
                </a:effectLst>
              </a:rPr>
              <a:t>After  teaching the laws, they need to know the consequences of keeping or transgressing them</a:t>
            </a:r>
            <a:endParaRPr lang="he-IL" sz="3200" b="1" dirty="0">
              <a:solidFill>
                <a:schemeClr val="tx2"/>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 y="1112837"/>
            <a:ext cx="8991600" cy="4525963"/>
          </a:xfrm>
        </p:spPr>
        <p:txBody>
          <a:bodyPr>
            <a:noAutofit/>
          </a:bodyPr>
          <a:lstStyle/>
          <a:p>
            <a:pPr marL="0" indent="0" algn="r" rtl="1">
              <a:buNone/>
            </a:pPr>
            <a:r>
              <a:rPr lang="he-IL" sz="2000" b="1" dirty="0" smtClean="0">
                <a:latin typeface="David" pitchFamily="34" charset="-79"/>
                <a:cs typeface="David" pitchFamily="34" charset="-79"/>
              </a:rPr>
              <a:t>ט</a:t>
            </a:r>
            <a:r>
              <a:rPr lang="he-IL" sz="2000" dirty="0" smtClean="0">
                <a:latin typeface="David" pitchFamily="34" charset="-79"/>
                <a:cs typeface="David" pitchFamily="34" charset="-79"/>
              </a:rPr>
              <a:t> </a:t>
            </a:r>
            <a:r>
              <a:rPr lang="he-IL" sz="2000" dirty="0">
                <a:latin typeface="David" pitchFamily="34" charset="-79"/>
                <a:cs typeface="David" pitchFamily="34" charset="-79"/>
              </a:rPr>
              <a:t>וַיְדַבֵּר מֹשֶׁה וְהַכֹּהֲנִים הַלְוִיִּם, אֶל כָּל-יִשְׂרָאֵל לֵאמֹר: הַסְכֵּת וּשְׁמַע, יִשְׂרָאֵל, הַיּוֹם הַזֶּה נִהְיֵיתָ לְעָם, לַיהוָה אֱלֹהֶיךָ. </a:t>
            </a:r>
            <a:r>
              <a:rPr lang="he-IL" sz="2000" b="1" dirty="0">
                <a:latin typeface="David" pitchFamily="34" charset="-79"/>
                <a:cs typeface="David" pitchFamily="34" charset="-79"/>
              </a:rPr>
              <a:t>י</a:t>
            </a:r>
            <a:r>
              <a:rPr lang="he-IL" sz="2000" dirty="0">
                <a:latin typeface="David" pitchFamily="34" charset="-79"/>
                <a:cs typeface="David" pitchFamily="34" charset="-79"/>
              </a:rPr>
              <a:t> וְשָׁמַעְתָּ, בְּקוֹל יְהוָה אֱלֹהֶיךָ; וְעָשִׂיתָ אֶת-מִצְו‍ֹתָו וְאֶת-חֻקָּיו, אֲשֶׁר אָנֹכִי מְצַוְּךָ הַיּוֹם. </a:t>
            </a:r>
            <a:endParaRPr lang="he-IL" sz="2000" dirty="0" smtClean="0">
              <a:latin typeface="David" pitchFamily="34" charset="-79"/>
              <a:cs typeface="David" pitchFamily="34" charset="-79"/>
            </a:endParaRPr>
          </a:p>
          <a:p>
            <a:pPr marL="0" indent="0" algn="r" rtl="1">
              <a:buNone/>
            </a:pPr>
            <a:r>
              <a:rPr lang="he-IL" sz="2000" b="1" dirty="0" smtClean="0">
                <a:latin typeface="David" pitchFamily="34" charset="-79"/>
                <a:cs typeface="David" pitchFamily="34" charset="-79"/>
              </a:rPr>
              <a:t>יא</a:t>
            </a:r>
            <a:r>
              <a:rPr lang="he-IL" sz="2000" dirty="0" smtClean="0">
                <a:latin typeface="David" pitchFamily="34" charset="-79"/>
                <a:cs typeface="David" pitchFamily="34" charset="-79"/>
              </a:rPr>
              <a:t> </a:t>
            </a:r>
            <a:r>
              <a:rPr lang="he-IL" sz="2000" dirty="0">
                <a:latin typeface="David" pitchFamily="34" charset="-79"/>
                <a:cs typeface="David" pitchFamily="34" charset="-79"/>
              </a:rPr>
              <a:t>וַיְצַו מֹשֶׁה אֶת-הָעָם, בַּיּוֹם הַהוּא לֵאמֹר. </a:t>
            </a:r>
            <a:r>
              <a:rPr lang="he-IL" sz="2000" b="1" dirty="0">
                <a:latin typeface="David" pitchFamily="34" charset="-79"/>
                <a:cs typeface="David" pitchFamily="34" charset="-79"/>
              </a:rPr>
              <a:t>יב</a:t>
            </a:r>
            <a:r>
              <a:rPr lang="he-IL" sz="2000" dirty="0">
                <a:latin typeface="David" pitchFamily="34" charset="-79"/>
                <a:cs typeface="David" pitchFamily="34" charset="-79"/>
              </a:rPr>
              <a:t> אֵלֶּה יַעַמְדוּ לְבָרֵךְ אֶת-הָעָם, עַל-הַר גְּרִזִים, בְּעָבְרְכֶם, אֶת-הַיַּרְדֵּן: שִׁמְעוֹן וְלֵוִי וִיהוּדָה, וְיִשָּׂשכָר וְיוֹסֵף וּבִנְיָמִן. </a:t>
            </a:r>
            <a:r>
              <a:rPr lang="he-IL" sz="2000" b="1" dirty="0">
                <a:latin typeface="David" pitchFamily="34" charset="-79"/>
                <a:cs typeface="David" pitchFamily="34" charset="-79"/>
              </a:rPr>
              <a:t>יג</a:t>
            </a:r>
            <a:r>
              <a:rPr lang="he-IL" sz="2000" dirty="0">
                <a:latin typeface="David" pitchFamily="34" charset="-79"/>
                <a:cs typeface="David" pitchFamily="34" charset="-79"/>
              </a:rPr>
              <a:t> וְאֵלֶּה יַעַמְדוּ עַל-הַקְּלָלָה, בְּהַר עֵיבָל: רְאוּבֵן גָּד וְאָשֵׁר, וּזְבוּלֻן דָּן וְנַפְתָּלִי. </a:t>
            </a:r>
            <a:r>
              <a:rPr lang="he-IL" sz="2000" b="1" dirty="0">
                <a:latin typeface="David" pitchFamily="34" charset="-79"/>
                <a:cs typeface="David" pitchFamily="34" charset="-79"/>
              </a:rPr>
              <a:t>יד</a:t>
            </a:r>
            <a:r>
              <a:rPr lang="he-IL" sz="2000" dirty="0">
                <a:latin typeface="David" pitchFamily="34" charset="-79"/>
                <a:cs typeface="David" pitchFamily="34" charset="-79"/>
              </a:rPr>
              <a:t> וְעָנוּ הַלְוִיִּם, וְאָמְרוּ אֶל-כָּל-אִישׁ יִשְׂרָאֵל--קוֹל רָם</a:t>
            </a:r>
            <a:r>
              <a:rPr lang="he-IL" sz="2000" dirty="0" smtClean="0">
                <a:latin typeface="David" pitchFamily="34" charset="-79"/>
                <a:cs typeface="David" pitchFamily="34" charset="-79"/>
              </a:rPr>
              <a:t>.</a:t>
            </a:r>
            <a:endParaRPr lang="en-US" sz="2000" dirty="0">
              <a:latin typeface="David" pitchFamily="34" charset="-79"/>
              <a:cs typeface="David" pitchFamily="34" charset="-79"/>
            </a:endParaRPr>
          </a:p>
          <a:p>
            <a:pPr marL="0" indent="0" algn="r" rtl="1">
              <a:buNone/>
            </a:pPr>
            <a:r>
              <a:rPr lang="he-IL" sz="2000" b="1" dirty="0">
                <a:latin typeface="David" pitchFamily="34" charset="-79"/>
                <a:cs typeface="David" pitchFamily="34" charset="-79"/>
              </a:rPr>
              <a:t>טו</a:t>
            </a:r>
            <a:r>
              <a:rPr lang="he-IL" sz="2000" dirty="0">
                <a:latin typeface="David" pitchFamily="34" charset="-79"/>
                <a:cs typeface="David" pitchFamily="34" charset="-79"/>
              </a:rPr>
              <a:t> אָרוּר הָאִישׁ אֲשֶׁר יַעֲשֶׂה פֶסֶל וּמַסֵּכָה תּוֹעֲבַת יְהוָה, מַעֲשֵׂה יְדֵי חָרָשׁ--וְשָׂם בַּסָּתֶר; וְעָנוּ כָל-הָעָם וְאָמְרוּ, אָמֵן. </a:t>
            </a:r>
            <a:r>
              <a:rPr lang="he-IL" sz="2000" b="1" dirty="0" smtClean="0">
                <a:latin typeface="David" pitchFamily="34" charset="-79"/>
                <a:cs typeface="David" pitchFamily="34" charset="-79"/>
              </a:rPr>
              <a:t>טז</a:t>
            </a:r>
            <a:r>
              <a:rPr lang="he-IL" sz="2000" dirty="0" smtClean="0">
                <a:latin typeface="David" pitchFamily="34" charset="-79"/>
                <a:cs typeface="David" pitchFamily="34" charset="-79"/>
              </a:rPr>
              <a:t> </a:t>
            </a:r>
            <a:r>
              <a:rPr lang="he-IL" sz="2000" dirty="0">
                <a:latin typeface="David" pitchFamily="34" charset="-79"/>
                <a:cs typeface="David" pitchFamily="34" charset="-79"/>
              </a:rPr>
              <a:t>אָרוּר, מַקְלֶה אָבִיו וְאִמּוֹ; וְאָמַר כָּל-הָעָם, אָמֵן. </a:t>
            </a:r>
            <a:endParaRPr lang="he-IL" sz="2000" dirty="0" smtClean="0">
              <a:latin typeface="David" pitchFamily="34" charset="-79"/>
              <a:cs typeface="David" pitchFamily="34" charset="-79"/>
            </a:endParaRPr>
          </a:p>
          <a:p>
            <a:pPr marL="0" indent="0" algn="r" rtl="1">
              <a:buNone/>
            </a:pPr>
            <a:r>
              <a:rPr lang="he-IL" sz="2000" b="1" dirty="0" smtClean="0">
                <a:latin typeface="David" pitchFamily="34" charset="-79"/>
                <a:cs typeface="David" pitchFamily="34" charset="-79"/>
              </a:rPr>
              <a:t>יז</a:t>
            </a:r>
            <a:r>
              <a:rPr lang="he-IL" sz="2000" dirty="0" smtClean="0">
                <a:latin typeface="David" pitchFamily="34" charset="-79"/>
                <a:cs typeface="David" pitchFamily="34" charset="-79"/>
              </a:rPr>
              <a:t> </a:t>
            </a:r>
            <a:r>
              <a:rPr lang="he-IL" sz="2000" dirty="0">
                <a:latin typeface="David" pitchFamily="34" charset="-79"/>
                <a:cs typeface="David" pitchFamily="34" charset="-79"/>
              </a:rPr>
              <a:t>אָרוּר, מַסִּיג גְּבוּל רֵעֵהוּ; וְאָמַר כָּל-הָעָם, אָמֵן. </a:t>
            </a:r>
            <a:r>
              <a:rPr lang="he-IL" sz="2000" b="1" dirty="0" smtClean="0">
                <a:latin typeface="David" pitchFamily="34" charset="-79"/>
                <a:cs typeface="David" pitchFamily="34" charset="-79"/>
              </a:rPr>
              <a:t>יח</a:t>
            </a:r>
            <a:r>
              <a:rPr lang="he-IL" sz="2000" dirty="0" smtClean="0">
                <a:latin typeface="David" pitchFamily="34" charset="-79"/>
                <a:cs typeface="David" pitchFamily="34" charset="-79"/>
              </a:rPr>
              <a:t> </a:t>
            </a:r>
            <a:r>
              <a:rPr lang="he-IL" sz="2000" dirty="0">
                <a:latin typeface="David" pitchFamily="34" charset="-79"/>
                <a:cs typeface="David" pitchFamily="34" charset="-79"/>
              </a:rPr>
              <a:t>אָרוּר, מַשְׁגֶּה עִוֵּר בַּדָּרֶךְ; וְאָמַר כָּל-הָעָם, אָמֵן. </a:t>
            </a:r>
          </a:p>
          <a:p>
            <a:pPr marL="0" indent="0" algn="r" rtl="1">
              <a:buNone/>
            </a:pPr>
            <a:r>
              <a:rPr lang="he-IL" sz="2000" b="1" dirty="0" smtClean="0">
                <a:latin typeface="David" pitchFamily="34" charset="-79"/>
                <a:cs typeface="David" pitchFamily="34" charset="-79"/>
              </a:rPr>
              <a:t>יט</a:t>
            </a:r>
            <a:r>
              <a:rPr lang="he-IL" sz="2000" dirty="0" smtClean="0">
                <a:latin typeface="David" pitchFamily="34" charset="-79"/>
                <a:cs typeface="David" pitchFamily="34" charset="-79"/>
              </a:rPr>
              <a:t> </a:t>
            </a:r>
            <a:r>
              <a:rPr lang="he-IL" sz="2000" dirty="0">
                <a:latin typeface="David" pitchFamily="34" charset="-79"/>
                <a:cs typeface="David" pitchFamily="34" charset="-79"/>
              </a:rPr>
              <a:t>אָרוּר, מַטֶּה מִשְׁפַּט גֵּר-יָתוֹם--וְאַלְמָנָה; וְאָמַר כָּל-הָעָם, אָמֵן. </a:t>
            </a:r>
            <a:r>
              <a:rPr lang="he-IL" sz="2000" b="1" dirty="0">
                <a:latin typeface="David" pitchFamily="34" charset="-79"/>
                <a:cs typeface="David" pitchFamily="34" charset="-79"/>
              </a:rPr>
              <a:t>כ</a:t>
            </a:r>
            <a:r>
              <a:rPr lang="he-IL" sz="2000" dirty="0">
                <a:latin typeface="David" pitchFamily="34" charset="-79"/>
                <a:cs typeface="David" pitchFamily="34" charset="-79"/>
              </a:rPr>
              <a:t> אָרוּר, שֹׁכֵב עִם-אֵשֶׁת אָבִיו--כִּי גִלָּה, כְּנַף אָבִיו; וְאָמַר כָּל-הָעָם, אָמֵן. </a:t>
            </a:r>
            <a:endParaRPr lang="en-US" sz="2000" dirty="0">
              <a:latin typeface="David" pitchFamily="34" charset="-79"/>
              <a:cs typeface="David" pitchFamily="34" charset="-79"/>
            </a:endParaRPr>
          </a:p>
          <a:p>
            <a:pPr marL="0" indent="0" algn="r" rtl="1">
              <a:buNone/>
            </a:pPr>
            <a:r>
              <a:rPr lang="he-IL" sz="2000" b="1" dirty="0">
                <a:latin typeface="David" pitchFamily="34" charset="-79"/>
                <a:cs typeface="David" pitchFamily="34" charset="-79"/>
              </a:rPr>
              <a:t>כא</a:t>
            </a:r>
            <a:r>
              <a:rPr lang="he-IL" sz="2000" dirty="0">
                <a:latin typeface="David" pitchFamily="34" charset="-79"/>
                <a:cs typeface="David" pitchFamily="34" charset="-79"/>
              </a:rPr>
              <a:t> אָרוּר, שֹׁכֵב עִם-כָּל-בְּהֵמָה; וְאָמַר כָּל-הָעָם, אָמֵן. </a:t>
            </a:r>
            <a:endParaRPr lang="en-US" sz="2000" dirty="0">
              <a:latin typeface="David" pitchFamily="34" charset="-79"/>
              <a:cs typeface="David" pitchFamily="34" charset="-79"/>
            </a:endParaRPr>
          </a:p>
          <a:p>
            <a:pPr marL="0" indent="0" algn="r" rtl="1">
              <a:buNone/>
            </a:pPr>
            <a:r>
              <a:rPr lang="he-IL" sz="2000" b="1" dirty="0">
                <a:latin typeface="David" pitchFamily="34" charset="-79"/>
                <a:cs typeface="David" pitchFamily="34" charset="-79"/>
              </a:rPr>
              <a:t>כב</a:t>
            </a:r>
            <a:r>
              <a:rPr lang="he-IL" sz="2000" dirty="0">
                <a:latin typeface="David" pitchFamily="34" charset="-79"/>
                <a:cs typeface="David" pitchFamily="34" charset="-79"/>
              </a:rPr>
              <a:t> אָרוּר, שֹׁכֵב עִם-אֲחֹתוֹ--בַּת-אָבִיו, אוֹ בַת-אִמּוֹ; וְאָמַר כָּל-הָעָם, אָמֵן. </a:t>
            </a:r>
            <a:endParaRPr lang="en-US" sz="2000" dirty="0">
              <a:latin typeface="David" pitchFamily="34" charset="-79"/>
              <a:cs typeface="David" pitchFamily="34" charset="-79"/>
            </a:endParaRPr>
          </a:p>
          <a:p>
            <a:pPr marL="0" indent="0" algn="r" rtl="1">
              <a:buNone/>
            </a:pPr>
            <a:r>
              <a:rPr lang="he-IL" sz="2000" b="1" dirty="0">
                <a:latin typeface="David" pitchFamily="34" charset="-79"/>
                <a:cs typeface="David" pitchFamily="34" charset="-79"/>
              </a:rPr>
              <a:t>כג</a:t>
            </a:r>
            <a:r>
              <a:rPr lang="he-IL" sz="2000" dirty="0">
                <a:latin typeface="David" pitchFamily="34" charset="-79"/>
                <a:cs typeface="David" pitchFamily="34" charset="-79"/>
              </a:rPr>
              <a:t> אָרוּר, שֹׁכֵב עִם-חֹתַנְתּוֹ; וְאָמַר כָּל-הָעָם, אָמֵן. </a:t>
            </a:r>
            <a:endParaRPr lang="en-US" sz="2000" dirty="0">
              <a:latin typeface="David" pitchFamily="34" charset="-79"/>
              <a:cs typeface="David" pitchFamily="34" charset="-79"/>
            </a:endParaRPr>
          </a:p>
          <a:p>
            <a:pPr marL="0" indent="0" algn="r" rtl="1">
              <a:buNone/>
            </a:pPr>
            <a:r>
              <a:rPr lang="he-IL" sz="2000" b="1" dirty="0">
                <a:latin typeface="David" pitchFamily="34" charset="-79"/>
                <a:cs typeface="David" pitchFamily="34" charset="-79"/>
              </a:rPr>
              <a:t>כד</a:t>
            </a:r>
            <a:r>
              <a:rPr lang="he-IL" sz="2000" dirty="0">
                <a:latin typeface="David" pitchFamily="34" charset="-79"/>
                <a:cs typeface="David" pitchFamily="34" charset="-79"/>
              </a:rPr>
              <a:t> אָרוּר, מַכֵּה רֵעֵהוּ בַּסָּתֶר; וְאָמַר כָּל-הָעָם, אָמֵן. </a:t>
            </a:r>
            <a:endParaRPr lang="en-US" sz="2000" dirty="0">
              <a:latin typeface="David" pitchFamily="34" charset="-79"/>
              <a:cs typeface="David" pitchFamily="34" charset="-79"/>
            </a:endParaRPr>
          </a:p>
          <a:p>
            <a:pPr marL="0" indent="0" algn="r" rtl="1">
              <a:buNone/>
            </a:pPr>
            <a:r>
              <a:rPr lang="he-IL" sz="2000" b="1" dirty="0">
                <a:latin typeface="David" pitchFamily="34" charset="-79"/>
                <a:cs typeface="David" pitchFamily="34" charset="-79"/>
              </a:rPr>
              <a:t>כה</a:t>
            </a:r>
            <a:r>
              <a:rPr lang="he-IL" sz="2000" dirty="0">
                <a:latin typeface="David" pitchFamily="34" charset="-79"/>
                <a:cs typeface="David" pitchFamily="34" charset="-79"/>
              </a:rPr>
              <a:t> אָרוּר לֹקֵחַ שֹׁחַד, לְהַכּוֹת נֶפֶשׁ דָּם נָקִי; וְאָמַר כָּל-הָעָם, אָמֵן. </a:t>
            </a:r>
            <a:endParaRPr lang="he-IL" sz="2000" dirty="0" smtClean="0">
              <a:latin typeface="David" pitchFamily="34" charset="-79"/>
              <a:cs typeface="David" pitchFamily="34" charset="-79"/>
            </a:endParaRPr>
          </a:p>
          <a:p>
            <a:pPr marL="0" indent="0" algn="r" rtl="1">
              <a:buNone/>
            </a:pPr>
            <a:r>
              <a:rPr lang="he-IL" sz="2000" b="1" dirty="0" smtClean="0">
                <a:latin typeface="David" pitchFamily="34" charset="-79"/>
                <a:cs typeface="David" pitchFamily="34" charset="-79"/>
              </a:rPr>
              <a:t>כו</a:t>
            </a:r>
            <a:r>
              <a:rPr lang="he-IL" sz="2000" dirty="0" smtClean="0">
                <a:latin typeface="David" pitchFamily="34" charset="-79"/>
                <a:cs typeface="David" pitchFamily="34" charset="-79"/>
              </a:rPr>
              <a:t> </a:t>
            </a:r>
            <a:r>
              <a:rPr lang="he-IL" sz="2000" dirty="0">
                <a:latin typeface="David" pitchFamily="34" charset="-79"/>
                <a:cs typeface="David" pitchFamily="34" charset="-79"/>
              </a:rPr>
              <a:t>אָרוּר, אֲשֶׁר לֹא-יָקִים אֶת-דִּבְרֵי הַתּוֹרָה-הַזֹּאת--לַעֲשׂוֹת אוֹתָם; וְאָמַר כָּל-הָעָם, אָמֵן. </a:t>
            </a:r>
            <a:endParaRPr lang="en-US" sz="2000" dirty="0">
              <a:latin typeface="David" pitchFamily="34" charset="-79"/>
              <a:cs typeface="David" pitchFamily="34" charset="-79"/>
            </a:endParaRPr>
          </a:p>
          <a:p>
            <a:pPr marL="0" indent="0" algn="r">
              <a:buNone/>
            </a:pPr>
            <a:endParaRPr lang="he-IL" sz="2000" dirty="0">
              <a:latin typeface="David" pitchFamily="34" charset="-79"/>
              <a:cs typeface="David" pitchFamily="34" charset="-79"/>
            </a:endParaRPr>
          </a:p>
        </p:txBody>
      </p:sp>
    </p:spTree>
    <p:extLst>
      <p:ext uri="{BB962C8B-B14F-4D97-AF65-F5344CB8AC3E}">
        <p14:creationId xmlns:p14="http://schemas.microsoft.com/office/powerpoint/2010/main" val="3003410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righ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righ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righ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righ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2"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right)">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2"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right)">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2"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right)">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2"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wipe(right)">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2"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wipe(right)">
                                      <p:cBhvr>
                                        <p:cTn id="5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3905"/>
            <a:ext cx="8229600" cy="1143000"/>
          </a:xfrm>
        </p:spPr>
        <p:txBody>
          <a:bodyPr>
            <a:noAutofit/>
          </a:bodyPr>
          <a:lstStyle/>
          <a:p>
            <a:pPr rtl="0"/>
            <a:r>
              <a:rPr lang="he-IL" sz="2800" b="1" dirty="0" smtClean="0">
                <a:solidFill>
                  <a:schemeClr val="accent1"/>
                </a:solidFill>
                <a:effectLst>
                  <a:outerShdw blurRad="38100" dist="38100" dir="2700000" algn="tl">
                    <a:srgbClr val="000000">
                      <a:alpha val="43137"/>
                    </a:srgbClr>
                  </a:outerShdw>
                </a:effectLst>
              </a:rPr>
              <a:t>תפילה כנגד קרבנות</a:t>
            </a:r>
            <a:r>
              <a:rPr lang="en-GB" sz="2800" b="1" dirty="0" smtClean="0">
                <a:solidFill>
                  <a:schemeClr val="accent1"/>
                </a:solidFill>
                <a:effectLst>
                  <a:outerShdw blurRad="38100" dist="38100" dir="2700000" algn="tl">
                    <a:srgbClr val="000000">
                      <a:alpha val="43137"/>
                    </a:srgbClr>
                  </a:outerShdw>
                </a:effectLst>
              </a:rPr>
              <a:t/>
            </a:r>
            <a:br>
              <a:rPr lang="en-GB" sz="2800" b="1" dirty="0" smtClean="0">
                <a:solidFill>
                  <a:schemeClr val="accent1"/>
                </a:solidFill>
                <a:effectLst>
                  <a:outerShdw blurRad="38100" dist="38100" dir="2700000" algn="tl">
                    <a:srgbClr val="000000">
                      <a:alpha val="43137"/>
                    </a:srgbClr>
                  </a:outerShdw>
                </a:effectLst>
              </a:rPr>
            </a:br>
            <a:r>
              <a:rPr lang="en-GB" sz="2800" b="1" dirty="0" smtClean="0">
                <a:solidFill>
                  <a:schemeClr val="accent1"/>
                </a:solidFill>
                <a:effectLst>
                  <a:outerShdw blurRad="38100" dist="38100" dir="2700000" algn="tl">
                    <a:srgbClr val="000000">
                      <a:alpha val="43137"/>
                    </a:srgbClr>
                  </a:outerShdw>
                </a:effectLst>
              </a:rPr>
              <a:t>- What does </a:t>
            </a:r>
            <a:r>
              <a:rPr lang="he-IL" sz="2800" b="1" dirty="0" smtClean="0">
                <a:solidFill>
                  <a:schemeClr val="accent1"/>
                </a:solidFill>
                <a:effectLst>
                  <a:outerShdw blurRad="38100" dist="38100" dir="2700000" algn="tl">
                    <a:srgbClr val="000000">
                      <a:alpha val="43137"/>
                    </a:srgbClr>
                  </a:outerShdw>
                </a:effectLst>
              </a:rPr>
              <a:t>כנגד</a:t>
            </a:r>
            <a:r>
              <a:rPr lang="en-GB" sz="2800" b="1" dirty="0" smtClean="0">
                <a:solidFill>
                  <a:schemeClr val="accent1"/>
                </a:solidFill>
                <a:effectLst>
                  <a:outerShdw blurRad="38100" dist="38100" dir="2700000" algn="tl">
                    <a:srgbClr val="000000">
                      <a:alpha val="43137"/>
                    </a:srgbClr>
                  </a:outerShdw>
                </a:effectLst>
              </a:rPr>
              <a:t> mean?</a:t>
            </a:r>
            <a:endParaRPr lang="he-IL" sz="2800"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79512" y="1052736"/>
            <a:ext cx="8784976" cy="5616624"/>
          </a:xfrm>
        </p:spPr>
        <p:txBody>
          <a:bodyPr>
            <a:noAutofit/>
          </a:bodyPr>
          <a:lstStyle/>
          <a:p>
            <a:pPr marL="0" indent="0" algn="l" rtl="0">
              <a:buNone/>
            </a:pPr>
            <a:r>
              <a:rPr lang="en-GB" sz="2400" dirty="0" smtClean="0">
                <a:cs typeface="David" pitchFamily="34" charset="-79"/>
              </a:rPr>
              <a:t>After </a:t>
            </a:r>
            <a:r>
              <a:rPr lang="he-IL" sz="2400" dirty="0" smtClean="0">
                <a:cs typeface="David" pitchFamily="34" charset="-79"/>
              </a:rPr>
              <a:t>ברכות התורה</a:t>
            </a:r>
            <a:r>
              <a:rPr lang="en-GB" sz="2400" dirty="0" smtClean="0">
                <a:cs typeface="David" pitchFamily="34" charset="-79"/>
              </a:rPr>
              <a:t> we say:</a:t>
            </a:r>
            <a:endParaRPr lang="en-GB" sz="2400" b="1" dirty="0" smtClean="0">
              <a:solidFill>
                <a:schemeClr val="accent6"/>
              </a:solidFill>
              <a:cs typeface="David" pitchFamily="34" charset="-79"/>
            </a:endParaRPr>
          </a:p>
          <a:p>
            <a:pPr marL="0" indent="0" algn="ctr">
              <a:buNone/>
            </a:pPr>
            <a:r>
              <a:rPr lang="en-GB" sz="2400" b="1" u="sng" dirty="0" smtClean="0">
                <a:solidFill>
                  <a:schemeClr val="accent6"/>
                </a:solidFill>
                <a:cs typeface="David" pitchFamily="34" charset="-79"/>
              </a:rPr>
              <a:t>From the Torah:</a:t>
            </a:r>
            <a:endParaRPr lang="he-IL" sz="2400" b="1" u="sng" dirty="0" smtClean="0">
              <a:solidFill>
                <a:schemeClr val="accent6"/>
              </a:solidFill>
              <a:cs typeface="David" pitchFamily="34" charset="-79"/>
            </a:endParaRPr>
          </a:p>
          <a:p>
            <a:pPr marL="0" indent="0" algn="ctr">
              <a:buNone/>
            </a:pPr>
            <a:r>
              <a:rPr lang="he-IL" sz="2400" b="1" dirty="0" smtClean="0">
                <a:solidFill>
                  <a:schemeClr val="accent6"/>
                </a:solidFill>
                <a:latin typeface="David" pitchFamily="34" charset="-79"/>
                <a:cs typeface="David" pitchFamily="34" charset="-79"/>
              </a:rPr>
              <a:t>יְבָרֶכְךָ </a:t>
            </a:r>
            <a:r>
              <a:rPr lang="he-IL" sz="2400" b="1" dirty="0">
                <a:solidFill>
                  <a:schemeClr val="accent6"/>
                </a:solidFill>
                <a:latin typeface="David" pitchFamily="34" charset="-79"/>
                <a:cs typeface="David" pitchFamily="34" charset="-79"/>
              </a:rPr>
              <a:t>ה' וְיִשְׁמְרֶךָ: </a:t>
            </a:r>
            <a:r>
              <a:rPr lang="he-IL" sz="2400" b="1" dirty="0" smtClean="0">
                <a:solidFill>
                  <a:schemeClr val="accent6"/>
                </a:solidFill>
                <a:latin typeface="David" pitchFamily="34" charset="-79"/>
                <a:cs typeface="David" pitchFamily="34" charset="-79"/>
              </a:rPr>
              <a:t>יָאֵר </a:t>
            </a:r>
            <a:r>
              <a:rPr lang="he-IL" sz="2400" b="1" dirty="0">
                <a:solidFill>
                  <a:schemeClr val="accent6"/>
                </a:solidFill>
                <a:latin typeface="David" pitchFamily="34" charset="-79"/>
                <a:cs typeface="David" pitchFamily="34" charset="-79"/>
              </a:rPr>
              <a:t>ה' פָּנָיו אֵלֶיךָ וִיחֻנֶּךָּ: </a:t>
            </a:r>
            <a:r>
              <a:rPr lang="he-IL" sz="2400" b="1" dirty="0" smtClean="0">
                <a:solidFill>
                  <a:schemeClr val="accent6"/>
                </a:solidFill>
                <a:latin typeface="David" pitchFamily="34" charset="-79"/>
                <a:cs typeface="David" pitchFamily="34" charset="-79"/>
              </a:rPr>
              <a:t>יִשּא </a:t>
            </a:r>
            <a:r>
              <a:rPr lang="he-IL" sz="2400" b="1" dirty="0">
                <a:solidFill>
                  <a:schemeClr val="accent6"/>
                </a:solidFill>
                <a:latin typeface="David" pitchFamily="34" charset="-79"/>
                <a:cs typeface="David" pitchFamily="34" charset="-79"/>
              </a:rPr>
              <a:t>ה' פָּנָיו אֵלֶיךָ וְיָשם לְךָ שָׁלום</a:t>
            </a:r>
            <a:r>
              <a:rPr lang="he-IL" sz="2400" b="1" dirty="0" smtClean="0">
                <a:solidFill>
                  <a:schemeClr val="accent6"/>
                </a:solidFill>
                <a:latin typeface="David" pitchFamily="34" charset="-79"/>
                <a:cs typeface="David" pitchFamily="34" charset="-79"/>
              </a:rPr>
              <a:t>: </a:t>
            </a:r>
            <a:r>
              <a:rPr lang="he-IL" sz="2400" b="1" dirty="0">
                <a:solidFill>
                  <a:schemeClr val="accent6"/>
                </a:solidFill>
                <a:cs typeface="David" pitchFamily="34" charset="-79"/>
              </a:rPr>
              <a:t/>
            </a:r>
            <a:br>
              <a:rPr lang="he-IL" sz="2400" b="1" dirty="0">
                <a:solidFill>
                  <a:schemeClr val="accent6"/>
                </a:solidFill>
                <a:cs typeface="David" pitchFamily="34" charset="-79"/>
              </a:rPr>
            </a:br>
            <a:endParaRPr lang="he-IL" sz="2400" b="1" dirty="0" smtClean="0">
              <a:solidFill>
                <a:schemeClr val="accent6"/>
              </a:solidFill>
              <a:cs typeface="David" pitchFamily="34" charset="-79"/>
            </a:endParaRPr>
          </a:p>
          <a:p>
            <a:pPr marL="0" indent="0" algn="ctr">
              <a:buNone/>
            </a:pPr>
            <a:r>
              <a:rPr lang="en-GB" sz="2400" b="1" u="sng" dirty="0" smtClean="0">
                <a:solidFill>
                  <a:schemeClr val="accent5"/>
                </a:solidFill>
                <a:cs typeface="David" pitchFamily="34" charset="-79"/>
              </a:rPr>
              <a:t>From the Mishnah:</a:t>
            </a:r>
            <a:endParaRPr lang="he-IL" sz="2400" b="1" u="sng" dirty="0" smtClean="0">
              <a:solidFill>
                <a:schemeClr val="accent5"/>
              </a:solidFill>
              <a:cs typeface="David" pitchFamily="34" charset="-79"/>
            </a:endParaRPr>
          </a:p>
          <a:p>
            <a:pPr marL="0" indent="0" algn="ctr">
              <a:buNone/>
            </a:pPr>
            <a:r>
              <a:rPr lang="he-IL" sz="2400" b="1" dirty="0" smtClean="0">
                <a:solidFill>
                  <a:schemeClr val="accent5"/>
                </a:solidFill>
                <a:latin typeface="David" pitchFamily="34" charset="-79"/>
                <a:cs typeface="David" pitchFamily="34" charset="-79"/>
              </a:rPr>
              <a:t>אֵלּוּ </a:t>
            </a:r>
            <a:r>
              <a:rPr lang="he-IL" sz="2400" b="1" dirty="0">
                <a:solidFill>
                  <a:schemeClr val="accent5"/>
                </a:solidFill>
                <a:latin typeface="David" pitchFamily="34" charset="-79"/>
                <a:cs typeface="David" pitchFamily="34" charset="-79"/>
              </a:rPr>
              <a:t>דְבָרִים שֶׁאֵין לָהֶם שִׁעוּר. הַפֵּאָה וְהַבִּכּוּרִים וְהָרְאָיון וּגְמִילוּת חֲסָדִים וְתַלְמוּד תּורָה: </a:t>
            </a:r>
            <a:r>
              <a:rPr lang="he-IL" sz="2400" b="1" dirty="0">
                <a:solidFill>
                  <a:schemeClr val="accent5"/>
                </a:solidFill>
                <a:cs typeface="David" pitchFamily="34" charset="-79"/>
              </a:rPr>
              <a:t/>
            </a:r>
            <a:br>
              <a:rPr lang="he-IL" sz="2400" b="1" dirty="0">
                <a:solidFill>
                  <a:schemeClr val="accent5"/>
                </a:solidFill>
                <a:cs typeface="David" pitchFamily="34" charset="-79"/>
              </a:rPr>
            </a:br>
            <a:endParaRPr lang="he-IL" sz="2400" b="1" dirty="0" smtClean="0">
              <a:solidFill>
                <a:schemeClr val="accent4"/>
              </a:solidFill>
              <a:cs typeface="David" pitchFamily="34" charset="-79"/>
            </a:endParaRPr>
          </a:p>
          <a:p>
            <a:pPr marL="0" indent="0" algn="ctr">
              <a:buNone/>
            </a:pPr>
            <a:r>
              <a:rPr lang="en-GB" sz="2400" b="1" u="sng" dirty="0" smtClean="0">
                <a:solidFill>
                  <a:schemeClr val="accent4"/>
                </a:solidFill>
                <a:cs typeface="David" pitchFamily="34" charset="-79"/>
              </a:rPr>
              <a:t>From the Gemara:</a:t>
            </a:r>
            <a:endParaRPr lang="en-US" sz="2400" b="1" u="sng" dirty="0">
              <a:solidFill>
                <a:schemeClr val="accent4"/>
              </a:solidFill>
              <a:cs typeface="David" pitchFamily="34" charset="-79"/>
            </a:endParaRPr>
          </a:p>
          <a:p>
            <a:pPr marL="0" indent="0" algn="ctr">
              <a:buNone/>
            </a:pPr>
            <a:r>
              <a:rPr lang="he-IL" sz="2400" b="1" dirty="0">
                <a:solidFill>
                  <a:schemeClr val="accent4"/>
                </a:solidFill>
                <a:latin typeface="David" pitchFamily="34" charset="-79"/>
                <a:cs typeface="David" pitchFamily="34" charset="-79"/>
              </a:rPr>
              <a:t>אֵלּוּ דְבָרִים שֶׁאָדָם אוכֵל פֵּרותֵיהֶם בָּעולָם הַזֶּה וְהַקֶּרֶן קַיֶּמֶת לו לָעולָם הַבָּא. וְאֵלּוּ הֵן. כִּבּוּד אָב וָאֵם. וּגְמִילוּת חֲסָדִים. וְהַשְׁכָּמַת בֵּית הַמִּדְרָשׁ. שַׁחֲרִית וְעַרְבִית. וְהַכְנָסַת אורְחִים. וּבִקּוּר חולִים. וְהַכְנָסַת כַּלָּה. וּלְוָיַת הַמֵּת. וְעִיּוּן תפילה. וַהֲבָאַת שָׁלום בֵּין אָדָם לַחֲבֵרו וּבֵין אִישׁ לְאִשְׁתּו. </a:t>
            </a:r>
            <a:r>
              <a:rPr lang="he-IL" sz="2400" b="1" dirty="0">
                <a:solidFill>
                  <a:schemeClr val="accent2"/>
                </a:solidFill>
                <a:latin typeface="David" pitchFamily="34" charset="-79"/>
                <a:cs typeface="David" pitchFamily="34" charset="-79"/>
              </a:rPr>
              <a:t>וְתַלְמוּד תּורָה כְּנֶגֶד כֻּלָּם</a:t>
            </a:r>
            <a:r>
              <a:rPr lang="he-IL" sz="2400" b="1" dirty="0" smtClean="0">
                <a:solidFill>
                  <a:schemeClr val="accent4"/>
                </a:solidFill>
                <a:latin typeface="David" pitchFamily="34" charset="-79"/>
                <a:cs typeface="David" pitchFamily="34" charset="-79"/>
              </a:rPr>
              <a:t>:</a:t>
            </a:r>
            <a:endParaRPr lang="en-US" sz="2400" b="1" dirty="0">
              <a:solidFill>
                <a:schemeClr val="accent4"/>
              </a:solidFill>
              <a:latin typeface="David" pitchFamily="34" charset="-79"/>
              <a:cs typeface="David" pitchFamily="34" charset="-79"/>
            </a:endParaRPr>
          </a:p>
        </p:txBody>
      </p:sp>
    </p:spTree>
    <p:extLst>
      <p:ext uri="{BB962C8B-B14F-4D97-AF65-F5344CB8AC3E}">
        <p14:creationId xmlns:p14="http://schemas.microsoft.com/office/powerpoint/2010/main" val="1141325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3905"/>
            <a:ext cx="8229600" cy="1143000"/>
          </a:xfrm>
        </p:spPr>
        <p:txBody>
          <a:bodyPr>
            <a:noAutofit/>
          </a:bodyPr>
          <a:lstStyle/>
          <a:p>
            <a:pPr rtl="0"/>
            <a:r>
              <a:rPr lang="he-IL" sz="2800" b="1" dirty="0" smtClean="0">
                <a:solidFill>
                  <a:schemeClr val="accent1"/>
                </a:solidFill>
                <a:effectLst>
                  <a:outerShdw blurRad="38100" dist="38100" dir="2700000" algn="tl">
                    <a:srgbClr val="000000">
                      <a:alpha val="43137"/>
                    </a:srgbClr>
                  </a:outerShdw>
                </a:effectLst>
              </a:rPr>
              <a:t>תפילה כנגד קרבנות</a:t>
            </a:r>
            <a:r>
              <a:rPr lang="en-GB" sz="2800" b="1" dirty="0" smtClean="0">
                <a:solidFill>
                  <a:schemeClr val="accent1"/>
                </a:solidFill>
                <a:effectLst>
                  <a:outerShdw blurRad="38100" dist="38100" dir="2700000" algn="tl">
                    <a:srgbClr val="000000">
                      <a:alpha val="43137"/>
                    </a:srgbClr>
                  </a:outerShdw>
                </a:effectLst>
              </a:rPr>
              <a:t/>
            </a:r>
            <a:br>
              <a:rPr lang="en-GB" sz="2800" b="1" dirty="0" smtClean="0">
                <a:solidFill>
                  <a:schemeClr val="accent1"/>
                </a:solidFill>
                <a:effectLst>
                  <a:outerShdw blurRad="38100" dist="38100" dir="2700000" algn="tl">
                    <a:srgbClr val="000000">
                      <a:alpha val="43137"/>
                    </a:srgbClr>
                  </a:outerShdw>
                </a:effectLst>
              </a:rPr>
            </a:br>
            <a:r>
              <a:rPr lang="en-GB" sz="2800" b="1" dirty="0" smtClean="0">
                <a:solidFill>
                  <a:schemeClr val="accent1"/>
                </a:solidFill>
                <a:effectLst>
                  <a:outerShdw blurRad="38100" dist="38100" dir="2700000" algn="tl">
                    <a:srgbClr val="000000">
                      <a:alpha val="43137"/>
                    </a:srgbClr>
                  </a:outerShdw>
                </a:effectLst>
              </a:rPr>
              <a:t>- What does </a:t>
            </a:r>
            <a:r>
              <a:rPr lang="he-IL" sz="2800" b="1" dirty="0" smtClean="0">
                <a:solidFill>
                  <a:schemeClr val="accent1"/>
                </a:solidFill>
                <a:effectLst>
                  <a:outerShdw blurRad="38100" dist="38100" dir="2700000" algn="tl">
                    <a:srgbClr val="000000">
                      <a:alpha val="43137"/>
                    </a:srgbClr>
                  </a:outerShdw>
                </a:effectLst>
              </a:rPr>
              <a:t>כנגד</a:t>
            </a:r>
            <a:r>
              <a:rPr lang="en-GB" sz="2800" b="1" dirty="0" smtClean="0">
                <a:solidFill>
                  <a:schemeClr val="accent1"/>
                </a:solidFill>
                <a:effectLst>
                  <a:outerShdw blurRad="38100" dist="38100" dir="2700000" algn="tl">
                    <a:srgbClr val="000000">
                      <a:alpha val="43137"/>
                    </a:srgbClr>
                  </a:outerShdw>
                </a:effectLst>
              </a:rPr>
              <a:t> mean?</a:t>
            </a:r>
            <a:endParaRPr lang="he-IL" sz="2800"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79512" y="1052736"/>
            <a:ext cx="8784976" cy="5616624"/>
          </a:xfrm>
        </p:spPr>
        <p:txBody>
          <a:bodyPr>
            <a:noAutofit/>
          </a:bodyPr>
          <a:lstStyle/>
          <a:p>
            <a:pPr marL="0" indent="0" algn="l" rtl="0">
              <a:buNone/>
            </a:pPr>
            <a:r>
              <a:rPr lang="en-GB" sz="2800" dirty="0" smtClean="0">
                <a:cs typeface="David" pitchFamily="34" charset="-79"/>
              </a:rPr>
              <a:t>After </a:t>
            </a:r>
            <a:r>
              <a:rPr lang="he-IL" sz="2800" dirty="0" smtClean="0">
                <a:cs typeface="David" pitchFamily="34" charset="-79"/>
              </a:rPr>
              <a:t>ברכות התורה</a:t>
            </a:r>
            <a:r>
              <a:rPr lang="en-GB" sz="2800" dirty="0" smtClean="0">
                <a:cs typeface="David" pitchFamily="34" charset="-79"/>
              </a:rPr>
              <a:t> we say:</a:t>
            </a:r>
          </a:p>
          <a:p>
            <a:pPr marL="0" indent="0" algn="ctr">
              <a:buNone/>
            </a:pPr>
            <a:r>
              <a:rPr lang="en-GB" sz="2800" u="sng" dirty="0" smtClean="0">
                <a:cs typeface="David" pitchFamily="34" charset="-79"/>
              </a:rPr>
              <a:t>From the Gemara:</a:t>
            </a:r>
            <a:endParaRPr lang="en-US" sz="2800" u="sng" dirty="0">
              <a:cs typeface="David" pitchFamily="34" charset="-79"/>
            </a:endParaRPr>
          </a:p>
          <a:p>
            <a:pPr marL="0" indent="0" algn="ctr">
              <a:buNone/>
            </a:pPr>
            <a:r>
              <a:rPr lang="he-IL" sz="2800" dirty="0">
                <a:latin typeface="David" pitchFamily="34" charset="-79"/>
                <a:cs typeface="David" pitchFamily="34" charset="-79"/>
              </a:rPr>
              <a:t>אֵלּוּ דְבָרִים שֶׁאָדָם אוכֵל פֵּרותֵיהֶם בָּעולָם הַזֶּה וְהַקֶּרֶן קַיֶּמֶת לו לָעולָם הַבָּא. וְאֵלּוּ הֵן. כִּבּוּד אָב וָאֵם. וּגְמִילוּת חֲסָדִים. וְהַשְׁכָּמַת בֵּית הַמִּדְרָשׁ. שַׁחֲרִית וְעַרְבִית. וְהַכְנָסַת אורְחִים. וּבִקּוּר חולִים. וְהַכְנָסַת כַּלָּה. וּלְוָיַת הַמֵּת. וְעִיּוּן תפילה. וַהֲבָאַת שָׁלום בֵּין אָדָם לַחֲבֵרו וּבֵין אִישׁ לְאִשְׁתּו. </a:t>
            </a:r>
            <a:r>
              <a:rPr lang="he-IL" sz="2800" b="1" dirty="0">
                <a:solidFill>
                  <a:schemeClr val="accent6"/>
                </a:solidFill>
                <a:latin typeface="David" pitchFamily="34" charset="-79"/>
                <a:cs typeface="David" pitchFamily="34" charset="-79"/>
              </a:rPr>
              <a:t>וְתַלְמוּד תּורָה כְּנֶגֶד כֻּלָּם:</a:t>
            </a:r>
            <a:endParaRPr lang="en-US" sz="2800" dirty="0">
              <a:solidFill>
                <a:schemeClr val="accent6"/>
              </a:solidFill>
              <a:latin typeface="David" pitchFamily="34" charset="-79"/>
              <a:cs typeface="David" pitchFamily="34" charset="-79"/>
            </a:endParaRPr>
          </a:p>
          <a:p>
            <a:pPr marL="0" indent="0" algn="ctr" rtl="0">
              <a:buNone/>
            </a:pPr>
            <a:endParaRPr lang="he-IL" sz="2800" b="1" dirty="0" smtClean="0">
              <a:solidFill>
                <a:schemeClr val="accent5"/>
              </a:solidFill>
              <a:cs typeface="David" pitchFamily="34" charset="-79"/>
            </a:endParaRPr>
          </a:p>
          <a:p>
            <a:pPr marL="0" indent="0" algn="ctr" rtl="0">
              <a:buNone/>
            </a:pPr>
            <a:r>
              <a:rPr lang="en-GB" sz="2800" b="1" dirty="0" smtClean="0">
                <a:solidFill>
                  <a:schemeClr val="accent5"/>
                </a:solidFill>
                <a:cs typeface="David" pitchFamily="34" charset="-79"/>
              </a:rPr>
              <a:t>Not ‘equal’ but ‘corresponding to’.</a:t>
            </a:r>
          </a:p>
          <a:p>
            <a:pPr marL="0" indent="0" algn="ctr" rtl="0">
              <a:buNone/>
            </a:pPr>
            <a:r>
              <a:rPr lang="en-GB" sz="2800" b="1" dirty="0" smtClean="0">
                <a:solidFill>
                  <a:schemeClr val="accent4"/>
                </a:solidFill>
                <a:cs typeface="David" pitchFamily="34" charset="-79"/>
              </a:rPr>
              <a:t>Example: </a:t>
            </a:r>
            <a:r>
              <a:rPr lang="he-IL" sz="2800" b="1" dirty="0" smtClean="0">
                <a:solidFill>
                  <a:schemeClr val="accent4"/>
                </a:solidFill>
                <a:cs typeface="David" pitchFamily="34" charset="-79"/>
              </a:rPr>
              <a:t>עזר כנגדו</a:t>
            </a:r>
            <a:r>
              <a:rPr lang="en-GB" sz="2800" b="1" dirty="0" smtClean="0">
                <a:solidFill>
                  <a:schemeClr val="accent4"/>
                </a:solidFill>
                <a:cs typeface="David" pitchFamily="34" charset="-79"/>
              </a:rPr>
              <a:t> – each one complements the other.</a:t>
            </a:r>
          </a:p>
          <a:p>
            <a:pPr marL="0" indent="0" algn="ctr" rtl="0">
              <a:buNone/>
            </a:pPr>
            <a:r>
              <a:rPr lang="en-GB" sz="2800" b="1" dirty="0" smtClean="0">
                <a:solidFill>
                  <a:schemeClr val="accent5"/>
                </a:solidFill>
                <a:cs typeface="David" pitchFamily="34" charset="-79"/>
              </a:rPr>
              <a:t>It is Torah learning that leads to the other mitzvot.</a:t>
            </a:r>
            <a:endParaRPr lang="en-GB" sz="2800" b="1" dirty="0">
              <a:solidFill>
                <a:schemeClr val="accent5"/>
              </a:solidFill>
              <a:cs typeface="David" pitchFamily="34" charset="-79"/>
            </a:endParaRPr>
          </a:p>
          <a:p>
            <a:pPr rtl="0"/>
            <a:endParaRPr lang="en-GB" sz="2800" dirty="0" smtClean="0">
              <a:cs typeface="David" pitchFamily="34" charset="-79"/>
            </a:endParaRPr>
          </a:p>
        </p:txBody>
      </p:sp>
    </p:spTree>
    <p:extLst>
      <p:ext uri="{BB962C8B-B14F-4D97-AF65-F5344CB8AC3E}">
        <p14:creationId xmlns:p14="http://schemas.microsoft.com/office/powerpoint/2010/main" val="2678399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1000"/>
                                        <p:tgtEl>
                                          <p:spTgt spid="3">
                                            <p:txEl>
                                              <p:pRg st="5" end="5"/>
                                            </p:txEl>
                                          </p:spTgt>
                                        </p:tgtEl>
                                      </p:cBhvr>
                                    </p:animEffect>
                                    <p:anim calcmode="lin" valueType="num">
                                      <p:cBhvr>
                                        <p:cTn id="3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fade">
                                      <p:cBhvr>
                                        <p:cTn id="38" dur="1000"/>
                                        <p:tgtEl>
                                          <p:spTgt spid="3">
                                            <p:txEl>
                                              <p:pRg st="6" end="6"/>
                                            </p:txEl>
                                          </p:spTgt>
                                        </p:tgtEl>
                                      </p:cBhvr>
                                    </p:animEffect>
                                    <p:anim calcmode="lin" valueType="num">
                                      <p:cBhvr>
                                        <p:cTn id="3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b="1" dirty="0">
                <a:solidFill>
                  <a:schemeClr val="accent1"/>
                </a:solidFill>
                <a:effectLst>
                  <a:outerShdw blurRad="38100" dist="38100" dir="2700000" algn="tl">
                    <a:srgbClr val="000000">
                      <a:alpha val="43137"/>
                    </a:srgbClr>
                  </a:outerShdw>
                </a:effectLst>
              </a:rPr>
              <a:t>ב</a:t>
            </a:r>
            <a:r>
              <a:rPr lang="he-IL" b="1" dirty="0" smtClean="0">
                <a:solidFill>
                  <a:schemeClr val="accent1"/>
                </a:solidFill>
                <a:effectLst>
                  <a:outerShdw blurRad="38100" dist="38100" dir="2700000" algn="tl">
                    <a:srgbClr val="000000">
                      <a:alpha val="43137"/>
                    </a:srgbClr>
                  </a:outerShdw>
                </a:effectLst>
              </a:rPr>
              <a:t>רכות התורה</a:t>
            </a:r>
            <a:endParaRPr lang="he-IL" b="1" dirty="0">
              <a:solidFill>
                <a:schemeClr val="accent1"/>
              </a:solidFill>
              <a:effectLst>
                <a:outerShdw blurRad="38100" dist="38100" dir="2700000" algn="tl">
                  <a:srgbClr val="000000">
                    <a:alpha val="43137"/>
                  </a:srgbClr>
                </a:outerShdw>
              </a:effectLst>
            </a:endParaRPr>
          </a:p>
        </p:txBody>
      </p:sp>
      <p:sp>
        <p:nvSpPr>
          <p:cNvPr id="4" name="Content Placeholder 3"/>
          <p:cNvSpPr>
            <a:spLocks noGrp="1"/>
          </p:cNvSpPr>
          <p:nvPr>
            <p:ph sz="half" idx="4294967295"/>
          </p:nvPr>
        </p:nvSpPr>
        <p:spPr>
          <a:xfrm>
            <a:off x="395536" y="1484785"/>
            <a:ext cx="8388424" cy="4536504"/>
          </a:xfrm>
        </p:spPr>
        <p:txBody>
          <a:bodyPr>
            <a:normAutofit/>
          </a:bodyPr>
          <a:lstStyle/>
          <a:p>
            <a:pPr marL="0" indent="0" algn="ctr" rtl="0">
              <a:buNone/>
            </a:pPr>
            <a:r>
              <a:rPr lang="en-GB" u="sng" dirty="0" smtClean="0"/>
              <a:t>Types of Brachot</a:t>
            </a:r>
          </a:p>
          <a:p>
            <a:pPr algn="ctr"/>
            <a:r>
              <a:rPr lang="he-IL" dirty="0" smtClean="0"/>
              <a:t>מצוות</a:t>
            </a:r>
          </a:p>
          <a:p>
            <a:pPr algn="ctr"/>
            <a:r>
              <a:rPr lang="he-IL" dirty="0" smtClean="0"/>
              <a:t>נהנין</a:t>
            </a:r>
          </a:p>
          <a:p>
            <a:pPr algn="ctr"/>
            <a:r>
              <a:rPr lang="he-IL" dirty="0" smtClean="0"/>
              <a:t>שבח</a:t>
            </a:r>
          </a:p>
          <a:p>
            <a:pPr algn="ctr"/>
            <a:endParaRPr lang="he-IL" dirty="0"/>
          </a:p>
          <a:p>
            <a:pPr algn="ctr"/>
            <a:endParaRPr lang="he-IL" dirty="0" smtClean="0"/>
          </a:p>
          <a:p>
            <a:pPr marL="0" indent="0" algn="ctr">
              <a:buNone/>
            </a:pPr>
            <a:r>
              <a:rPr lang="en-GB" dirty="0" smtClean="0"/>
              <a:t>What are Birchot HaTorah</a:t>
            </a:r>
            <a:r>
              <a:rPr lang="en-GB" dirty="0"/>
              <a:t>?</a:t>
            </a:r>
            <a:endParaRPr lang="he-IL" dirty="0"/>
          </a:p>
        </p:txBody>
      </p:sp>
    </p:spTree>
    <p:extLst>
      <p:ext uri="{BB962C8B-B14F-4D97-AF65-F5344CB8AC3E}">
        <p14:creationId xmlns:p14="http://schemas.microsoft.com/office/powerpoint/2010/main" val="1141787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Effect transition="in" filter="fade">
                                      <p:cBhvr>
                                        <p:cTn id="28" dur="1000"/>
                                        <p:tgtEl>
                                          <p:spTgt spid="4">
                                            <p:txEl>
                                              <p:pRg st="3" end="3"/>
                                            </p:txEl>
                                          </p:spTgt>
                                        </p:tgtEl>
                                      </p:cBhvr>
                                    </p:animEffect>
                                    <p:anim calcmode="lin" valueType="num">
                                      <p:cBhvr>
                                        <p:cTn id="29"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txEl>
                                              <p:pRg st="6" end="6"/>
                                            </p:txEl>
                                          </p:spTgt>
                                        </p:tgtEl>
                                        <p:attrNameLst>
                                          <p:attrName>style.visibility</p:attrName>
                                        </p:attrNameLst>
                                      </p:cBhvr>
                                      <p:to>
                                        <p:strVal val="visible"/>
                                      </p:to>
                                    </p:set>
                                    <p:animEffect transition="in" filter="fade">
                                      <p:cBhvr>
                                        <p:cTn id="35" dur="1000"/>
                                        <p:tgtEl>
                                          <p:spTgt spid="4">
                                            <p:txEl>
                                              <p:pRg st="6" end="6"/>
                                            </p:txEl>
                                          </p:spTgt>
                                        </p:tgtEl>
                                      </p:cBhvr>
                                    </p:animEffect>
                                    <p:anim calcmode="lin" valueType="num">
                                      <p:cBhvr>
                                        <p:cTn id="36"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b="1" dirty="0">
                <a:solidFill>
                  <a:schemeClr val="accent1"/>
                </a:solidFill>
                <a:effectLst>
                  <a:outerShdw blurRad="38100" dist="38100" dir="2700000" algn="tl">
                    <a:srgbClr val="000000">
                      <a:alpha val="43137"/>
                    </a:srgbClr>
                  </a:outerShdw>
                </a:effectLst>
              </a:rPr>
              <a:t>ב</a:t>
            </a:r>
            <a:r>
              <a:rPr lang="he-IL" b="1" dirty="0" smtClean="0">
                <a:solidFill>
                  <a:schemeClr val="accent1"/>
                </a:solidFill>
                <a:effectLst>
                  <a:outerShdw blurRad="38100" dist="38100" dir="2700000" algn="tl">
                    <a:srgbClr val="000000">
                      <a:alpha val="43137"/>
                    </a:srgbClr>
                  </a:outerShdw>
                </a:effectLst>
              </a:rPr>
              <a:t>רכות התורה</a:t>
            </a:r>
            <a:endParaRPr lang="he-IL"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347864" y="1382042"/>
            <a:ext cx="5410944" cy="4999286"/>
          </a:xfrm>
        </p:spPr>
        <p:txBody>
          <a:bodyPr>
            <a:noAutofit/>
          </a:bodyPr>
          <a:lstStyle/>
          <a:p>
            <a:pPr algn="r" rtl="1"/>
            <a:r>
              <a:rPr lang="he-IL" sz="2400" dirty="0" smtClean="0">
                <a:cs typeface="David" pitchFamily="34" charset="-79"/>
              </a:rPr>
              <a:t>בָּרוּךְ </a:t>
            </a:r>
            <a:r>
              <a:rPr lang="he-IL" sz="2400" dirty="0">
                <a:cs typeface="David" pitchFamily="34" charset="-79"/>
              </a:rPr>
              <a:t>אַתָּה ה' אֱלהֵינוּ מֶלֶךְ הָעולָם אֲשֶׁר קִדְּשָׁנוּ בְּמִצְותָיו </a:t>
            </a:r>
            <a:r>
              <a:rPr lang="he-IL" sz="2400" b="1" dirty="0">
                <a:solidFill>
                  <a:schemeClr val="accent6"/>
                </a:solidFill>
                <a:cs typeface="David" pitchFamily="34" charset="-79"/>
              </a:rPr>
              <a:t>וְצִוָּנוּ</a:t>
            </a:r>
            <a:r>
              <a:rPr lang="he-IL" sz="2400" dirty="0">
                <a:solidFill>
                  <a:schemeClr val="accent6"/>
                </a:solidFill>
                <a:cs typeface="David" pitchFamily="34" charset="-79"/>
              </a:rPr>
              <a:t> </a:t>
            </a:r>
            <a:r>
              <a:rPr lang="he-IL" sz="2400" dirty="0">
                <a:cs typeface="David" pitchFamily="34" charset="-79"/>
              </a:rPr>
              <a:t>לַעֲסוק בְּדִבְרֵי תורָה: </a:t>
            </a:r>
            <a:br>
              <a:rPr lang="he-IL" sz="2400" dirty="0">
                <a:cs typeface="David" pitchFamily="34" charset="-79"/>
              </a:rPr>
            </a:br>
            <a:endParaRPr lang="en-US" sz="2400" dirty="0">
              <a:cs typeface="David" pitchFamily="34" charset="-79"/>
            </a:endParaRPr>
          </a:p>
          <a:p>
            <a:pPr algn="r" rtl="1"/>
            <a:r>
              <a:rPr lang="he-IL" sz="2400" b="1" dirty="0" smtClean="0">
                <a:solidFill>
                  <a:schemeClr val="accent5"/>
                </a:solidFill>
                <a:cs typeface="David" pitchFamily="34" charset="-79"/>
              </a:rPr>
              <a:t>וְהַעֲרֶב</a:t>
            </a:r>
            <a:r>
              <a:rPr lang="he-IL" sz="2400" dirty="0" smtClean="0">
                <a:solidFill>
                  <a:schemeClr val="accent5"/>
                </a:solidFill>
                <a:cs typeface="David" pitchFamily="34" charset="-79"/>
              </a:rPr>
              <a:t> </a:t>
            </a:r>
            <a:r>
              <a:rPr lang="he-IL" sz="2400" dirty="0">
                <a:cs typeface="David" pitchFamily="34" charset="-79"/>
              </a:rPr>
              <a:t>נָא ה' אֱלהֵינוּ אֶת דִּבְרֵי תורָתְךָ בְּפִינוּ וּבְפִיּות עַמְּךָ בֵּית יִשרָאֵל. וְנִהְיֶה אֲנַחְנוּ וְצֶאֱצָאֵינוּ. </a:t>
            </a:r>
            <a:r>
              <a:rPr lang="he-IL" sz="2400" dirty="0" smtClean="0">
                <a:cs typeface="David" pitchFamily="34" charset="-79"/>
              </a:rPr>
              <a:t>וְצֶאֱצָאֵי </a:t>
            </a:r>
            <a:r>
              <a:rPr lang="he-IL" sz="2400" dirty="0">
                <a:cs typeface="David" pitchFamily="34" charset="-79"/>
              </a:rPr>
              <a:t>עַמְּךָ בֵּית יִשרָאֵל. כֻּלָּנוּ יודְעֵי שְׁמֶךָ וְלומְדֵי תורָתֶךָ לִשְׁמָהּ: </a:t>
            </a:r>
            <a:br>
              <a:rPr lang="he-IL" sz="2400" dirty="0">
                <a:cs typeface="David" pitchFamily="34" charset="-79"/>
              </a:rPr>
            </a:br>
            <a:r>
              <a:rPr lang="he-IL" sz="2400" dirty="0">
                <a:cs typeface="David" pitchFamily="34" charset="-79"/>
              </a:rPr>
              <a:t>בָּרוּךְ אַתָּה ה' הַמְלַמֵּד תּורָה לְעַמּו יִשרָאֵל:</a:t>
            </a:r>
            <a:endParaRPr lang="en-US" sz="2400" dirty="0">
              <a:cs typeface="David" pitchFamily="34" charset="-79"/>
            </a:endParaRPr>
          </a:p>
          <a:p>
            <a:pPr marL="0" indent="0" algn="r" rtl="1">
              <a:buNone/>
            </a:pPr>
            <a:endParaRPr lang="en-US" sz="2400" dirty="0"/>
          </a:p>
          <a:p>
            <a:pPr algn="r" rtl="1"/>
            <a:r>
              <a:rPr lang="he-IL" sz="2400" dirty="0">
                <a:latin typeface="David" pitchFamily="34" charset="-79"/>
                <a:cs typeface="David" pitchFamily="34" charset="-79"/>
              </a:rPr>
              <a:t>בָּרוּךְ אַתָּה ה' אֱלהֵינוּ מֶלֶךְ הָעולָם. </a:t>
            </a:r>
            <a:r>
              <a:rPr lang="he-IL" sz="2400" b="1" dirty="0">
                <a:solidFill>
                  <a:schemeClr val="accent4"/>
                </a:solidFill>
                <a:latin typeface="David" pitchFamily="34" charset="-79"/>
                <a:cs typeface="David" pitchFamily="34" charset="-79"/>
              </a:rPr>
              <a:t>אֲשֶׁר בָּחַר בָּנוּ מִכָּל הָעַמִּים וְנָתַן לָנוּ אֶת תּורָתו</a:t>
            </a:r>
            <a:r>
              <a:rPr lang="he-IL" sz="2400" dirty="0">
                <a:latin typeface="David" pitchFamily="34" charset="-79"/>
                <a:cs typeface="David" pitchFamily="34" charset="-79"/>
              </a:rPr>
              <a:t>: בָּרוּךְ אַתָּה ה'. נותֵן הַתּורָה</a:t>
            </a:r>
            <a:r>
              <a:rPr lang="he-IL" sz="2400" dirty="0" smtClean="0">
                <a:latin typeface="David" pitchFamily="34" charset="-79"/>
                <a:cs typeface="David" pitchFamily="34" charset="-79"/>
              </a:rPr>
              <a:t>:</a:t>
            </a:r>
            <a:endParaRPr lang="he-IL" sz="2400" dirty="0">
              <a:cs typeface="David" pitchFamily="34" charset="-79"/>
            </a:endParaRPr>
          </a:p>
        </p:txBody>
      </p:sp>
      <p:sp>
        <p:nvSpPr>
          <p:cNvPr id="5" name="Right Arrow Callout 4"/>
          <p:cNvSpPr/>
          <p:nvPr/>
        </p:nvSpPr>
        <p:spPr>
          <a:xfrm>
            <a:off x="179512" y="1336429"/>
            <a:ext cx="2952328" cy="792088"/>
          </a:xfrm>
          <a:prstGeom prst="rightArrowCallout">
            <a:avLst/>
          </a:prstGeom>
        </p:spPr>
        <p:style>
          <a:lnRef idx="0">
            <a:schemeClr val="accent6"/>
          </a:lnRef>
          <a:fillRef idx="3">
            <a:schemeClr val="accent6"/>
          </a:fillRef>
          <a:effectRef idx="3">
            <a:schemeClr val="accent6"/>
          </a:effectRef>
          <a:fontRef idx="minor">
            <a:schemeClr val="lt1"/>
          </a:fontRef>
        </p:style>
        <p:txBody>
          <a:bodyPr rtlCol="1" anchor="ctr"/>
          <a:lstStyle/>
          <a:p>
            <a:pPr algn="ctr"/>
            <a:r>
              <a:rPr lang="he-IL" sz="2000" dirty="0" smtClean="0"/>
              <a:t>ברכת המצוה</a:t>
            </a:r>
            <a:endParaRPr lang="he-IL" sz="2000" dirty="0"/>
          </a:p>
        </p:txBody>
      </p:sp>
      <p:sp>
        <p:nvSpPr>
          <p:cNvPr id="6" name="Right Arrow Callout 5"/>
          <p:cNvSpPr/>
          <p:nvPr/>
        </p:nvSpPr>
        <p:spPr>
          <a:xfrm>
            <a:off x="179512" y="2852936"/>
            <a:ext cx="2952328" cy="792088"/>
          </a:xfrm>
          <a:prstGeom prst="rightArrowCallout">
            <a:avLst/>
          </a:prstGeom>
        </p:spPr>
        <p:style>
          <a:lnRef idx="0">
            <a:schemeClr val="accent5"/>
          </a:lnRef>
          <a:fillRef idx="3">
            <a:schemeClr val="accent5"/>
          </a:fillRef>
          <a:effectRef idx="3">
            <a:schemeClr val="accent5"/>
          </a:effectRef>
          <a:fontRef idx="minor">
            <a:schemeClr val="lt1"/>
          </a:fontRef>
        </p:style>
        <p:txBody>
          <a:bodyPr rtlCol="1" anchor="ctr"/>
          <a:lstStyle/>
          <a:p>
            <a:pPr algn="ctr"/>
            <a:r>
              <a:rPr lang="he-IL" sz="2000" dirty="0" smtClean="0"/>
              <a:t>ברכת הנהנין</a:t>
            </a:r>
            <a:endParaRPr lang="he-IL" sz="2000" dirty="0"/>
          </a:p>
        </p:txBody>
      </p:sp>
      <p:sp>
        <p:nvSpPr>
          <p:cNvPr id="7" name="Right Arrow Callout 6"/>
          <p:cNvSpPr/>
          <p:nvPr/>
        </p:nvSpPr>
        <p:spPr>
          <a:xfrm>
            <a:off x="179512" y="4941168"/>
            <a:ext cx="2952328" cy="936104"/>
          </a:xfrm>
          <a:prstGeom prst="rightArrowCallout">
            <a:avLst/>
          </a:prstGeom>
        </p:spPr>
        <p:style>
          <a:lnRef idx="0">
            <a:schemeClr val="accent4"/>
          </a:lnRef>
          <a:fillRef idx="3">
            <a:schemeClr val="accent4"/>
          </a:fillRef>
          <a:effectRef idx="3">
            <a:schemeClr val="accent4"/>
          </a:effectRef>
          <a:fontRef idx="minor">
            <a:schemeClr val="lt1"/>
          </a:fontRef>
        </p:style>
        <p:txBody>
          <a:bodyPr rtlCol="1" anchor="ctr"/>
          <a:lstStyle/>
          <a:p>
            <a:pPr algn="ctr"/>
            <a:r>
              <a:rPr lang="he-IL" sz="2000" dirty="0" smtClean="0"/>
              <a:t>ברכת השבח/הודאה</a:t>
            </a:r>
            <a:endParaRPr lang="he-IL" sz="2000" dirty="0"/>
          </a:p>
        </p:txBody>
      </p:sp>
    </p:spTree>
    <p:extLst>
      <p:ext uri="{BB962C8B-B14F-4D97-AF65-F5344CB8AC3E}">
        <p14:creationId xmlns:p14="http://schemas.microsoft.com/office/powerpoint/2010/main" val="3458430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right)">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additive="base">
                                        <p:cTn id="22" dur="500" fill="hold"/>
                                        <p:tgtEl>
                                          <p:spTgt spid="5"/>
                                        </p:tgtEl>
                                        <p:attrNameLst>
                                          <p:attrName>ppt_x</p:attrName>
                                        </p:attrNameLst>
                                      </p:cBhvr>
                                      <p:tavLst>
                                        <p:tav tm="0">
                                          <p:val>
                                            <p:strVal val="0-#ppt_w/2"/>
                                          </p:val>
                                        </p:tav>
                                        <p:tav tm="100000">
                                          <p:val>
                                            <p:strVal val="#ppt_x"/>
                                          </p:val>
                                        </p:tav>
                                      </p:tavLst>
                                    </p:anim>
                                    <p:anim calcmode="lin" valueType="num">
                                      <p:cBhvr additive="base">
                                        <p:cTn id="23"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8"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additive="base">
                                        <p:cTn id="28" dur="500" fill="hold"/>
                                        <p:tgtEl>
                                          <p:spTgt spid="6"/>
                                        </p:tgtEl>
                                        <p:attrNameLst>
                                          <p:attrName>ppt_x</p:attrName>
                                        </p:attrNameLst>
                                      </p:cBhvr>
                                      <p:tavLst>
                                        <p:tav tm="0">
                                          <p:val>
                                            <p:strVal val="0-#ppt_w/2"/>
                                          </p:val>
                                        </p:tav>
                                        <p:tav tm="100000">
                                          <p:val>
                                            <p:strVal val="#ppt_x"/>
                                          </p:val>
                                        </p:tav>
                                      </p:tavLst>
                                    </p:anim>
                                    <p:anim calcmode="lin" valueType="num">
                                      <p:cBhvr additive="base">
                                        <p:cTn id="29"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8"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 calcmode="lin" valueType="num">
                                      <p:cBhvr additive="base">
                                        <p:cTn id="34" dur="500" fill="hold"/>
                                        <p:tgtEl>
                                          <p:spTgt spid="7"/>
                                        </p:tgtEl>
                                        <p:attrNameLst>
                                          <p:attrName>ppt_x</p:attrName>
                                        </p:attrNameLst>
                                      </p:cBhvr>
                                      <p:tavLst>
                                        <p:tav tm="0">
                                          <p:val>
                                            <p:strVal val="0-#ppt_w/2"/>
                                          </p:val>
                                        </p:tav>
                                        <p:tav tm="100000">
                                          <p:val>
                                            <p:strVal val="#ppt_x"/>
                                          </p:val>
                                        </p:tav>
                                      </p:tavLst>
                                    </p:anim>
                                    <p:anim calcmode="lin" valueType="num">
                                      <p:cBhvr additive="base">
                                        <p:cTn id="35"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P spid="6" grpId="0" animBg="1"/>
      <p:bldP spid="7"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GB" b="1" dirty="0" smtClean="0">
                <a:solidFill>
                  <a:schemeClr val="accent1"/>
                </a:solidFill>
                <a:effectLst>
                  <a:outerShdw blurRad="38100" dist="38100" dir="2700000" algn="tl">
                    <a:srgbClr val="000000">
                      <a:alpha val="43137"/>
                    </a:srgbClr>
                  </a:outerShdw>
                </a:effectLst>
              </a:rPr>
              <a:t>What does it mean to know G-d?</a:t>
            </a:r>
            <a:endParaRPr lang="he-IL"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915816" y="1066800"/>
            <a:ext cx="6048672" cy="5638800"/>
          </a:xfrm>
        </p:spPr>
        <p:txBody>
          <a:bodyPr>
            <a:normAutofit fontScale="70000" lnSpcReduction="20000"/>
          </a:bodyPr>
          <a:lstStyle/>
          <a:p>
            <a:pPr marL="0" indent="0" algn="r" rtl="1">
              <a:buNone/>
            </a:pPr>
            <a:r>
              <a:rPr lang="he-IL" b="1" dirty="0" smtClean="0">
                <a:cs typeface="David" pitchFamily="34" charset="-79"/>
              </a:rPr>
              <a:t>ירמיהו ט</a:t>
            </a:r>
            <a:endParaRPr lang="en-US" b="1" dirty="0">
              <a:cs typeface="David" pitchFamily="34" charset="-79"/>
            </a:endParaRPr>
          </a:p>
          <a:p>
            <a:pPr marL="0" indent="0" algn="r" rtl="1">
              <a:buNone/>
            </a:pPr>
            <a:r>
              <a:rPr lang="he-IL" b="1" dirty="0">
                <a:cs typeface="David" pitchFamily="34" charset="-79"/>
              </a:rPr>
              <a:t>כב</a:t>
            </a:r>
            <a:r>
              <a:rPr lang="he-IL" dirty="0">
                <a:cs typeface="David" pitchFamily="34" charset="-79"/>
              </a:rPr>
              <a:t> כֹּה אָמַר יְהוָה אַל-יִתְהַלֵּל חָכָם בְּחָכְמָתוֹ וְאַל-יִתְהַלֵּל הַגִּבּוֹר בִּגְבוּרָתוֹ אַל-יִתְהַלֵּל עָשִׁיר בְּעָשְׁרוֹ. </a:t>
            </a:r>
            <a:endParaRPr lang="en-US" dirty="0">
              <a:cs typeface="David" pitchFamily="34" charset="-79"/>
            </a:endParaRPr>
          </a:p>
          <a:p>
            <a:pPr marL="0" indent="0" algn="r" rtl="1">
              <a:buNone/>
            </a:pPr>
            <a:r>
              <a:rPr lang="he-IL" b="1" dirty="0" smtClean="0">
                <a:cs typeface="David" pitchFamily="34" charset="-79"/>
              </a:rPr>
              <a:t>כג</a:t>
            </a:r>
            <a:r>
              <a:rPr lang="he-IL" dirty="0" smtClean="0">
                <a:cs typeface="David" pitchFamily="34" charset="-79"/>
              </a:rPr>
              <a:t> </a:t>
            </a:r>
            <a:r>
              <a:rPr lang="he-IL" dirty="0">
                <a:cs typeface="David" pitchFamily="34" charset="-79"/>
              </a:rPr>
              <a:t>כִּי אִם-בְּזֹאת יִתְהַלֵּל הַמִּתְהַלֵּל </a:t>
            </a:r>
            <a:r>
              <a:rPr lang="he-IL" b="1" dirty="0">
                <a:solidFill>
                  <a:schemeClr val="accent6"/>
                </a:solidFill>
                <a:cs typeface="David" pitchFamily="34" charset="-79"/>
              </a:rPr>
              <a:t>הַשְׂכֵּל וְיָדֹעַ אוֹתִי כִּי אֲנִי יְהוָה עֹשֶׂה חֶסֶד מִשְׁפָּט וּצְדָקָה </a:t>
            </a:r>
            <a:r>
              <a:rPr lang="he-IL" dirty="0">
                <a:cs typeface="David" pitchFamily="34" charset="-79"/>
              </a:rPr>
              <a:t>בָּאָרֶץ כִּי-בְאֵלֶּה חָפַצְתִּי נְאֻם-יְהוָה. </a:t>
            </a:r>
            <a:endParaRPr lang="en-US" dirty="0">
              <a:cs typeface="David" pitchFamily="34" charset="-79"/>
            </a:endParaRPr>
          </a:p>
          <a:p>
            <a:pPr marL="0" indent="0" algn="r" rtl="1">
              <a:buNone/>
            </a:pPr>
            <a:r>
              <a:rPr lang="he-IL" dirty="0">
                <a:cs typeface="David" pitchFamily="34" charset="-79"/>
              </a:rPr>
              <a:t> </a:t>
            </a:r>
            <a:endParaRPr lang="en-US" dirty="0">
              <a:cs typeface="David" pitchFamily="34" charset="-79"/>
            </a:endParaRPr>
          </a:p>
          <a:p>
            <a:pPr marL="0" indent="0" algn="r" rtl="1">
              <a:buNone/>
            </a:pPr>
            <a:r>
              <a:rPr lang="he-IL" b="1" dirty="0">
                <a:cs typeface="David" pitchFamily="34" charset="-79"/>
              </a:rPr>
              <a:t>ירמיהו כב</a:t>
            </a:r>
            <a:endParaRPr lang="en-US" b="1" dirty="0">
              <a:cs typeface="David" pitchFamily="34" charset="-79"/>
            </a:endParaRPr>
          </a:p>
          <a:p>
            <a:pPr marL="0" indent="0" algn="r" rtl="1">
              <a:buNone/>
            </a:pPr>
            <a:r>
              <a:rPr lang="he-IL" b="1" dirty="0">
                <a:cs typeface="David" pitchFamily="34" charset="-79"/>
              </a:rPr>
              <a:t>יג</a:t>
            </a:r>
            <a:r>
              <a:rPr lang="he-IL" dirty="0">
                <a:cs typeface="David" pitchFamily="34" charset="-79"/>
              </a:rPr>
              <a:t> הוֹי בֹּנֶה בֵיתוֹ בְּלֹא-צֶדֶק וַעֲלִיּוֹתָיו בְּלֹא מִשְׁפָּט בְּרֵעֵהוּ יַעֲבֹד חִנָּם וּפֹעֲלוֹ לֹא יִתֶּן-לוֹ. </a:t>
            </a:r>
            <a:endParaRPr lang="en-US" dirty="0">
              <a:cs typeface="David" pitchFamily="34" charset="-79"/>
            </a:endParaRPr>
          </a:p>
          <a:p>
            <a:pPr marL="0" indent="0" algn="r" rtl="1">
              <a:buNone/>
            </a:pPr>
            <a:r>
              <a:rPr lang="he-IL" b="1" dirty="0" smtClean="0">
                <a:cs typeface="David" pitchFamily="34" charset="-79"/>
              </a:rPr>
              <a:t>יד</a:t>
            </a:r>
            <a:r>
              <a:rPr lang="he-IL" dirty="0" smtClean="0">
                <a:cs typeface="David" pitchFamily="34" charset="-79"/>
              </a:rPr>
              <a:t> </a:t>
            </a:r>
            <a:r>
              <a:rPr lang="he-IL" dirty="0">
                <a:cs typeface="David" pitchFamily="34" charset="-79"/>
              </a:rPr>
              <a:t>הָאֹמֵר אֶבְנֶה-לִּי בֵּית מִדּוֹת וַעֲלִיּוֹת מְרֻוָּחִים וְקָרַע לוֹ חַלּוֹנָי וְסָפוּן בָּאָרֶז וּמָשׁוֹחַ בַּשָּׁשַׁר. </a:t>
            </a:r>
            <a:endParaRPr lang="he-IL" dirty="0" smtClean="0">
              <a:cs typeface="David" pitchFamily="34" charset="-79"/>
            </a:endParaRPr>
          </a:p>
          <a:p>
            <a:pPr marL="0" indent="0" algn="r" rtl="1">
              <a:buNone/>
            </a:pPr>
            <a:r>
              <a:rPr lang="he-IL" b="1" dirty="0" smtClean="0">
                <a:cs typeface="David" pitchFamily="34" charset="-79"/>
              </a:rPr>
              <a:t>טו</a:t>
            </a:r>
            <a:r>
              <a:rPr lang="he-IL" dirty="0" smtClean="0">
                <a:cs typeface="David" pitchFamily="34" charset="-79"/>
              </a:rPr>
              <a:t> </a:t>
            </a:r>
            <a:r>
              <a:rPr lang="he-IL" dirty="0">
                <a:cs typeface="David" pitchFamily="34" charset="-79"/>
              </a:rPr>
              <a:t>הֲתִמְלֹךְ כִּי אַתָּה מְתַחֲרֶה בָאָרֶז אָבִיךָ הֲלוֹא אָכַל וְשָׁתָה וְעָשָׂה מִשְׁפָּט וּצְדָקָה אָז טוֹב לוֹ. </a:t>
            </a:r>
            <a:endParaRPr lang="he-IL" dirty="0" smtClean="0">
              <a:cs typeface="David" pitchFamily="34" charset="-79"/>
            </a:endParaRPr>
          </a:p>
          <a:p>
            <a:pPr marL="0" indent="0" algn="r" rtl="1">
              <a:buNone/>
            </a:pPr>
            <a:r>
              <a:rPr lang="he-IL" b="1" dirty="0" smtClean="0">
                <a:cs typeface="David" pitchFamily="34" charset="-79"/>
              </a:rPr>
              <a:t>טז</a:t>
            </a:r>
            <a:r>
              <a:rPr lang="he-IL" dirty="0" smtClean="0">
                <a:cs typeface="David" pitchFamily="34" charset="-79"/>
              </a:rPr>
              <a:t> </a:t>
            </a:r>
            <a:r>
              <a:rPr lang="he-IL" b="1" dirty="0">
                <a:solidFill>
                  <a:schemeClr val="accent5"/>
                </a:solidFill>
                <a:cs typeface="David" pitchFamily="34" charset="-79"/>
              </a:rPr>
              <a:t>דָּן דִּין-עָנִי וְאֶבְיוֹן אָז טוֹב הֲלוֹא-הִיא הַדַּעַת אֹתִי נְאֻם-יְהוָה. </a:t>
            </a:r>
            <a:endParaRPr lang="en-US" b="1" dirty="0">
              <a:solidFill>
                <a:schemeClr val="accent5"/>
              </a:solidFill>
              <a:cs typeface="David" pitchFamily="34" charset="-79"/>
            </a:endParaRPr>
          </a:p>
          <a:p>
            <a:pPr marL="0" indent="0" algn="r" rtl="1">
              <a:buNone/>
            </a:pPr>
            <a:r>
              <a:rPr lang="he-IL" b="1" dirty="0" smtClean="0">
                <a:cs typeface="David" pitchFamily="34" charset="-79"/>
              </a:rPr>
              <a:t>יז</a:t>
            </a:r>
            <a:r>
              <a:rPr lang="he-IL" dirty="0" smtClean="0">
                <a:cs typeface="David" pitchFamily="34" charset="-79"/>
              </a:rPr>
              <a:t> </a:t>
            </a:r>
            <a:r>
              <a:rPr lang="he-IL" dirty="0">
                <a:cs typeface="David" pitchFamily="34" charset="-79"/>
              </a:rPr>
              <a:t>כִּי אֵין עֵינֶיךָ וְלִבְּךָ כִּי אִם-עַל-בִּצְעֶךָ וְעַל דַּם-הַנָּקִי לִשְׁפּוֹךְ וְעַל-הָעֹשֶׁק וְעַל-הַמְּרוּצָה לַעֲשׂוֹת. </a:t>
            </a:r>
          </a:p>
        </p:txBody>
      </p:sp>
      <p:sp>
        <p:nvSpPr>
          <p:cNvPr id="4" name="Right Arrow Callout 3"/>
          <p:cNvSpPr/>
          <p:nvPr/>
        </p:nvSpPr>
        <p:spPr>
          <a:xfrm>
            <a:off x="107504" y="1066800"/>
            <a:ext cx="2808312" cy="2520280"/>
          </a:xfrm>
          <a:prstGeom prst="rightArrowCallout">
            <a:avLst>
              <a:gd name="adj1" fmla="val 12808"/>
              <a:gd name="adj2" fmla="val 25000"/>
              <a:gd name="adj3" fmla="val 17060"/>
              <a:gd name="adj4" fmla="val 78415"/>
            </a:avLst>
          </a:prstGeom>
        </p:spPr>
        <p:style>
          <a:lnRef idx="0">
            <a:schemeClr val="accent6"/>
          </a:lnRef>
          <a:fillRef idx="3">
            <a:schemeClr val="accent6"/>
          </a:fillRef>
          <a:effectRef idx="3">
            <a:schemeClr val="accent6"/>
          </a:effectRef>
          <a:fontRef idx="minor">
            <a:schemeClr val="lt1"/>
          </a:fontRef>
        </p:style>
        <p:txBody>
          <a:bodyPr rtlCol="1" anchor="ctr"/>
          <a:lstStyle/>
          <a:p>
            <a:pPr algn="ctr"/>
            <a:r>
              <a:rPr lang="en-GB" sz="2000" dirty="0" smtClean="0"/>
              <a:t>Don’t be so proud about how smart, strong or wealthy you are. </a:t>
            </a:r>
          </a:p>
          <a:p>
            <a:pPr algn="ctr"/>
            <a:r>
              <a:rPr lang="en-GB" sz="2000" dirty="0" smtClean="0"/>
              <a:t>The goal in life is to know G-d and practise tzedek and mishpat.</a:t>
            </a:r>
            <a:endParaRPr lang="he-IL" sz="2000" dirty="0"/>
          </a:p>
        </p:txBody>
      </p:sp>
      <p:sp>
        <p:nvSpPr>
          <p:cNvPr id="5" name="Right Arrow Callout 4"/>
          <p:cNvSpPr/>
          <p:nvPr/>
        </p:nvSpPr>
        <p:spPr>
          <a:xfrm>
            <a:off x="107504" y="4437112"/>
            <a:ext cx="2808312" cy="1800200"/>
          </a:xfrm>
          <a:prstGeom prst="rightArrowCallout">
            <a:avLst>
              <a:gd name="adj1" fmla="val 25000"/>
              <a:gd name="adj2" fmla="val 25000"/>
              <a:gd name="adj3" fmla="val 25000"/>
              <a:gd name="adj4" fmla="val 75525"/>
            </a:avLst>
          </a:prstGeom>
        </p:spPr>
        <p:style>
          <a:lnRef idx="0">
            <a:schemeClr val="accent5"/>
          </a:lnRef>
          <a:fillRef idx="3">
            <a:schemeClr val="accent5"/>
          </a:fillRef>
          <a:effectRef idx="3">
            <a:schemeClr val="accent5"/>
          </a:effectRef>
          <a:fontRef idx="minor">
            <a:schemeClr val="lt1"/>
          </a:fontRef>
        </p:style>
        <p:txBody>
          <a:bodyPr rtlCol="1" anchor="ctr"/>
          <a:lstStyle/>
          <a:p>
            <a:pPr algn="ctr" rtl="0"/>
            <a:r>
              <a:rPr lang="en-GB" sz="2000" dirty="0" smtClean="0"/>
              <a:t>To know G-d is to take care of the needy – tzedek and mishpat.</a:t>
            </a:r>
            <a:endParaRPr lang="he-IL" sz="2000" dirty="0"/>
          </a:p>
        </p:txBody>
      </p:sp>
    </p:spTree>
    <p:extLst>
      <p:ext uri="{BB962C8B-B14F-4D97-AF65-F5344CB8AC3E}">
        <p14:creationId xmlns:p14="http://schemas.microsoft.com/office/powerpoint/2010/main" val="1931215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righ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right)">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right)">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right)">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2"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wipe(right)">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2"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wipe(right)">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2"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wipe(right)">
                                      <p:cBhvr>
                                        <p:cTn id="47" dur="500"/>
                                        <p:tgtEl>
                                          <p:spTgt spid="3">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 presetClass="entr" presetSubtype="8" fill="hold" grpId="0" nodeType="clickEffect">
                                  <p:stCondLst>
                                    <p:cond delay="0"/>
                                  </p:stCondLst>
                                  <p:childTnLst>
                                    <p:set>
                                      <p:cBhvr>
                                        <p:cTn id="51" dur="1" fill="hold">
                                          <p:stCondLst>
                                            <p:cond delay="0"/>
                                          </p:stCondLst>
                                        </p:cTn>
                                        <p:tgtEl>
                                          <p:spTgt spid="4"/>
                                        </p:tgtEl>
                                        <p:attrNameLst>
                                          <p:attrName>style.visibility</p:attrName>
                                        </p:attrNameLst>
                                      </p:cBhvr>
                                      <p:to>
                                        <p:strVal val="visible"/>
                                      </p:to>
                                    </p:set>
                                    <p:anim calcmode="lin" valueType="num">
                                      <p:cBhvr additive="base">
                                        <p:cTn id="52" dur="500" fill="hold"/>
                                        <p:tgtEl>
                                          <p:spTgt spid="4"/>
                                        </p:tgtEl>
                                        <p:attrNameLst>
                                          <p:attrName>ppt_x</p:attrName>
                                        </p:attrNameLst>
                                      </p:cBhvr>
                                      <p:tavLst>
                                        <p:tav tm="0">
                                          <p:val>
                                            <p:strVal val="0-#ppt_w/2"/>
                                          </p:val>
                                        </p:tav>
                                        <p:tav tm="100000">
                                          <p:val>
                                            <p:strVal val="#ppt_x"/>
                                          </p:val>
                                        </p:tav>
                                      </p:tavLst>
                                    </p:anim>
                                    <p:anim calcmode="lin" valueType="num">
                                      <p:cBhvr additive="base">
                                        <p:cTn id="53"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8" fill="hold" grpId="0" nodeType="clickEffect">
                                  <p:stCondLst>
                                    <p:cond delay="0"/>
                                  </p:stCondLst>
                                  <p:childTnLst>
                                    <p:set>
                                      <p:cBhvr>
                                        <p:cTn id="57" dur="1" fill="hold">
                                          <p:stCondLst>
                                            <p:cond delay="0"/>
                                          </p:stCondLst>
                                        </p:cTn>
                                        <p:tgtEl>
                                          <p:spTgt spid="5"/>
                                        </p:tgtEl>
                                        <p:attrNameLst>
                                          <p:attrName>style.visibility</p:attrName>
                                        </p:attrNameLst>
                                      </p:cBhvr>
                                      <p:to>
                                        <p:strVal val="visible"/>
                                      </p:to>
                                    </p:set>
                                    <p:anim calcmode="lin" valueType="num">
                                      <p:cBhvr additive="base">
                                        <p:cTn id="58" dur="500" fill="hold"/>
                                        <p:tgtEl>
                                          <p:spTgt spid="5"/>
                                        </p:tgtEl>
                                        <p:attrNameLst>
                                          <p:attrName>ppt_x</p:attrName>
                                        </p:attrNameLst>
                                      </p:cBhvr>
                                      <p:tavLst>
                                        <p:tav tm="0">
                                          <p:val>
                                            <p:strVal val="0-#ppt_w/2"/>
                                          </p:val>
                                        </p:tav>
                                        <p:tav tm="100000">
                                          <p:val>
                                            <p:strVal val="#ppt_x"/>
                                          </p:val>
                                        </p:tav>
                                      </p:tavLst>
                                    </p:anim>
                                    <p:anim calcmode="lin" valueType="num">
                                      <p:cBhvr additive="base">
                                        <p:cTn id="59"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e-IL" b="1" dirty="0" smtClean="0">
                <a:solidFill>
                  <a:schemeClr val="accent1"/>
                </a:solidFill>
                <a:effectLst>
                  <a:outerShdw blurRad="38100" dist="38100" dir="2700000" algn="tl">
                    <a:srgbClr val="000000">
                      <a:alpha val="43137"/>
                    </a:srgbClr>
                  </a:outerShdw>
                </a:effectLst>
              </a:rPr>
              <a:t>בראשית יח</a:t>
            </a:r>
            <a:br>
              <a:rPr lang="he-IL" b="1" dirty="0" smtClean="0">
                <a:solidFill>
                  <a:schemeClr val="accent1"/>
                </a:solidFill>
                <a:effectLst>
                  <a:outerShdw blurRad="38100" dist="38100" dir="2700000" algn="tl">
                    <a:srgbClr val="000000">
                      <a:alpha val="43137"/>
                    </a:srgbClr>
                  </a:outerShdw>
                </a:effectLst>
              </a:rPr>
            </a:br>
            <a:r>
              <a:rPr lang="en-GB" b="1" dirty="0" smtClean="0">
                <a:solidFill>
                  <a:schemeClr val="accent1"/>
                </a:solidFill>
                <a:effectLst>
                  <a:outerShdw blurRad="38100" dist="38100" dir="2700000" algn="tl">
                    <a:srgbClr val="000000">
                      <a:alpha val="43137"/>
                    </a:srgbClr>
                  </a:outerShdw>
                </a:effectLst>
              </a:rPr>
              <a:t>- The Basis of Birchot HaTorah</a:t>
            </a:r>
            <a:endParaRPr lang="he-IL"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229600" cy="4925144"/>
          </a:xfrm>
        </p:spPr>
        <p:txBody>
          <a:bodyPr>
            <a:normAutofit fontScale="85000" lnSpcReduction="10000"/>
          </a:bodyPr>
          <a:lstStyle/>
          <a:p>
            <a:pPr marL="0" indent="0" algn="r" rtl="1">
              <a:buNone/>
            </a:pPr>
            <a:r>
              <a:rPr lang="he-IL" b="1" dirty="0" smtClean="0">
                <a:latin typeface="David" pitchFamily="34" charset="-79"/>
                <a:cs typeface="David" pitchFamily="34" charset="-79"/>
              </a:rPr>
              <a:t>יח</a:t>
            </a:r>
            <a:r>
              <a:rPr lang="he-IL" dirty="0" smtClean="0">
                <a:latin typeface="David" pitchFamily="34" charset="-79"/>
                <a:cs typeface="David" pitchFamily="34" charset="-79"/>
              </a:rPr>
              <a:t> </a:t>
            </a:r>
            <a:r>
              <a:rPr lang="he-IL" dirty="0">
                <a:latin typeface="David" pitchFamily="34" charset="-79"/>
                <a:cs typeface="David" pitchFamily="34" charset="-79"/>
              </a:rPr>
              <a:t>וְאַבְרָהָם הָיוֹ יִהְיֶה לְגוֹי גָּדוֹל וְעָצוּם וְנִבְרְכוּ-בוֹ כֹּל גּוֹיֵי הָאָרֶץ. </a:t>
            </a:r>
            <a:endParaRPr lang="he-IL" dirty="0" smtClean="0">
              <a:latin typeface="David" pitchFamily="34" charset="-79"/>
              <a:cs typeface="David" pitchFamily="34" charset="-79"/>
            </a:endParaRPr>
          </a:p>
          <a:p>
            <a:pPr marL="0" indent="0" algn="r" rtl="1">
              <a:buNone/>
            </a:pPr>
            <a:r>
              <a:rPr lang="he-IL" b="1" dirty="0" smtClean="0">
                <a:latin typeface="David" pitchFamily="34" charset="-79"/>
                <a:cs typeface="David" pitchFamily="34" charset="-79"/>
              </a:rPr>
              <a:t>יט</a:t>
            </a:r>
            <a:r>
              <a:rPr lang="he-IL" dirty="0" smtClean="0">
                <a:latin typeface="David" pitchFamily="34" charset="-79"/>
                <a:cs typeface="David" pitchFamily="34" charset="-79"/>
              </a:rPr>
              <a:t> כִּי </a:t>
            </a:r>
            <a:r>
              <a:rPr lang="he-IL" dirty="0">
                <a:latin typeface="David" pitchFamily="34" charset="-79"/>
                <a:cs typeface="David" pitchFamily="34" charset="-79"/>
              </a:rPr>
              <a:t>יְדַעְתִּיו לְמַעַן אֲשֶׁר יְצַוֶּה אֶת-בָּנָיו וְאֶת-בֵּיתוֹ אַחֲרָיו וְשָׁמְרוּ דֶּרֶךְ יְהוָה לַעֲשׂוֹת צְדָקָה וּמִשְׁפָּט לְמַעַן הָבִיא יְהוָה עַל-אַבְרָהָם אֵת אֲשֶׁר-דִּבֶּר עָלָיו</a:t>
            </a:r>
            <a:r>
              <a:rPr lang="he-IL" dirty="0" smtClean="0">
                <a:latin typeface="David" pitchFamily="34" charset="-79"/>
                <a:cs typeface="David" pitchFamily="34" charset="-79"/>
              </a:rPr>
              <a:t>.</a:t>
            </a:r>
          </a:p>
          <a:p>
            <a:pPr marL="0" indent="0">
              <a:buNone/>
            </a:pPr>
            <a:endParaRPr lang="he-IL" dirty="0">
              <a:latin typeface="David" pitchFamily="34" charset="-79"/>
              <a:cs typeface="David" pitchFamily="34" charset="-79"/>
            </a:endParaRPr>
          </a:p>
          <a:p>
            <a:pPr algn="l" rtl="0"/>
            <a:r>
              <a:rPr lang="en-GB" b="1" dirty="0" smtClean="0">
                <a:solidFill>
                  <a:schemeClr val="accent6"/>
                </a:solidFill>
                <a:latin typeface="David" pitchFamily="34" charset="-79"/>
                <a:cs typeface="David" pitchFamily="34" charset="-79"/>
              </a:rPr>
              <a:t>We know G-d through </a:t>
            </a:r>
            <a:r>
              <a:rPr lang="en-GB" b="1" dirty="0">
                <a:solidFill>
                  <a:schemeClr val="accent6"/>
                </a:solidFill>
                <a:latin typeface="David" pitchFamily="34" charset="-79"/>
                <a:cs typeface="David" pitchFamily="34" charset="-79"/>
              </a:rPr>
              <a:t>k</a:t>
            </a:r>
            <a:r>
              <a:rPr lang="en-GB" b="1" dirty="0" smtClean="0">
                <a:solidFill>
                  <a:schemeClr val="accent6"/>
                </a:solidFill>
                <a:latin typeface="David" pitchFamily="34" charset="-79"/>
                <a:cs typeface="David" pitchFamily="34" charset="-79"/>
              </a:rPr>
              <a:t>eeping the Torah.</a:t>
            </a:r>
          </a:p>
          <a:p>
            <a:pPr algn="l" rtl="0"/>
            <a:r>
              <a:rPr lang="en-GB" b="1" dirty="0" smtClean="0">
                <a:solidFill>
                  <a:schemeClr val="accent4"/>
                </a:solidFill>
                <a:latin typeface="David" pitchFamily="34" charset="-79"/>
                <a:cs typeface="David" pitchFamily="34" charset="-79"/>
              </a:rPr>
              <a:t>Lishma – we learn Torah to represent G-d through tzedek and </a:t>
            </a:r>
            <a:r>
              <a:rPr lang="en-GB" b="1" dirty="0" err="1" smtClean="0">
                <a:solidFill>
                  <a:schemeClr val="accent4"/>
                </a:solidFill>
                <a:latin typeface="David" pitchFamily="34" charset="-79"/>
                <a:cs typeface="David" pitchFamily="34" charset="-79"/>
              </a:rPr>
              <a:t>mishpat</a:t>
            </a:r>
            <a:r>
              <a:rPr lang="en-GB" b="1" dirty="0" smtClean="0">
                <a:solidFill>
                  <a:schemeClr val="accent4"/>
                </a:solidFill>
                <a:latin typeface="David" pitchFamily="34" charset="-79"/>
                <a:cs typeface="David" pitchFamily="34" charset="-79"/>
              </a:rPr>
              <a:t>. In this way we will be a blessing to mankind.</a:t>
            </a:r>
          </a:p>
          <a:p>
            <a:r>
              <a:rPr lang="en-GB" b="1" dirty="0" smtClean="0">
                <a:solidFill>
                  <a:schemeClr val="accent6"/>
                </a:solidFill>
                <a:latin typeface="David" pitchFamily="34" charset="-79"/>
                <a:cs typeface="David" pitchFamily="34" charset="-79"/>
              </a:rPr>
              <a:t>If I learn Torah properly it will lead me to good behaviour.</a:t>
            </a:r>
            <a:r>
              <a:rPr lang="en-GB" dirty="0"/>
              <a:t> </a:t>
            </a:r>
            <a:endParaRPr lang="en-GB" dirty="0" smtClean="0"/>
          </a:p>
          <a:p>
            <a:pPr algn="l" rtl="0"/>
            <a:endParaRPr lang="he-IL" dirty="0"/>
          </a:p>
        </p:txBody>
      </p:sp>
    </p:spTree>
    <p:extLst>
      <p:ext uri="{BB962C8B-B14F-4D97-AF65-F5344CB8AC3E}">
        <p14:creationId xmlns:p14="http://schemas.microsoft.com/office/powerpoint/2010/main" val="2368132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rtl="1"/>
            <a:r>
              <a:rPr lang="en-GB" sz="4800" b="1" dirty="0" smtClean="0">
                <a:solidFill>
                  <a:schemeClr val="accent1"/>
                </a:solidFill>
                <a:effectLst>
                  <a:outerShdw blurRad="38100" dist="38100" dir="2700000" algn="tl">
                    <a:srgbClr val="000000">
                      <a:alpha val="43137"/>
                    </a:srgbClr>
                  </a:outerShdw>
                </a:effectLst>
              </a:rPr>
              <a:t>Back to…</a:t>
            </a:r>
            <a:br>
              <a:rPr lang="en-GB" sz="4800" b="1" dirty="0" smtClean="0">
                <a:solidFill>
                  <a:schemeClr val="accent1"/>
                </a:solidFill>
                <a:effectLst>
                  <a:outerShdw blurRad="38100" dist="38100" dir="2700000" algn="tl">
                    <a:srgbClr val="000000">
                      <a:alpha val="43137"/>
                    </a:srgbClr>
                  </a:outerShdw>
                </a:effectLst>
              </a:rPr>
            </a:br>
            <a:r>
              <a:rPr lang="he-IL" sz="4800" b="1" dirty="0" smtClean="0">
                <a:solidFill>
                  <a:schemeClr val="accent1"/>
                </a:solidFill>
                <a:effectLst>
                  <a:outerShdw blurRad="38100" dist="38100" dir="2700000" algn="tl">
                    <a:srgbClr val="000000">
                      <a:alpha val="43137"/>
                    </a:srgbClr>
                  </a:outerShdw>
                </a:effectLst>
              </a:rPr>
              <a:t>דברים פרק כו</a:t>
            </a:r>
            <a:endParaRPr lang="he-IL" sz="4800"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191000" y="1600200"/>
            <a:ext cx="4800600" cy="5105400"/>
          </a:xfrm>
        </p:spPr>
        <p:txBody>
          <a:bodyPr>
            <a:noAutofit/>
          </a:bodyPr>
          <a:lstStyle/>
          <a:p>
            <a:pPr marL="0" indent="0" algn="r" rtl="1">
              <a:buNone/>
            </a:pPr>
            <a:r>
              <a:rPr lang="he-IL" sz="2000" b="1" dirty="0" smtClean="0">
                <a:cs typeface="David" pitchFamily="34" charset="-79"/>
              </a:rPr>
              <a:t>טז</a:t>
            </a:r>
            <a:r>
              <a:rPr lang="he-IL" sz="2000" dirty="0" smtClean="0">
                <a:cs typeface="David" pitchFamily="34" charset="-79"/>
              </a:rPr>
              <a:t> </a:t>
            </a:r>
            <a:r>
              <a:rPr lang="he-IL" sz="2000" dirty="0">
                <a:cs typeface="David" pitchFamily="34" charset="-79"/>
              </a:rPr>
              <a:t>הַיּוֹם הַזֶּה, יְהוָה אֱלֹהֶיךָ מְצַוְּךָ </a:t>
            </a:r>
            <a:r>
              <a:rPr lang="he-IL" sz="2000" b="1" dirty="0">
                <a:solidFill>
                  <a:schemeClr val="accent6"/>
                </a:solidFill>
                <a:cs typeface="David" pitchFamily="34" charset="-79"/>
              </a:rPr>
              <a:t>לַעֲשׂוֹת אֶת-הַחֻקִּים הָאֵלֶּה--וְאֶת-הַמִּשְׁפָּטִים</a:t>
            </a:r>
            <a:r>
              <a:rPr lang="he-IL" sz="2000" dirty="0">
                <a:cs typeface="David" pitchFamily="34" charset="-79"/>
              </a:rPr>
              <a:t>; </a:t>
            </a:r>
            <a:r>
              <a:rPr lang="he-IL" sz="2000" b="1" dirty="0">
                <a:solidFill>
                  <a:schemeClr val="accent5"/>
                </a:solidFill>
                <a:cs typeface="David" pitchFamily="34" charset="-79"/>
              </a:rPr>
              <a:t>וְשָׁמַרְתָּ וְעָשִׂיתָ אוֹתָם, בְּכָל-לְבָבְךָ וּבְכָל-נַפְשֶׁךָ. </a:t>
            </a:r>
            <a:endParaRPr lang="en-US" sz="2000" b="1" dirty="0">
              <a:solidFill>
                <a:schemeClr val="accent5"/>
              </a:solidFill>
              <a:cs typeface="David" pitchFamily="34" charset="-79"/>
            </a:endParaRPr>
          </a:p>
          <a:p>
            <a:pPr marL="0" indent="0" algn="r" rtl="1">
              <a:buNone/>
            </a:pPr>
            <a:r>
              <a:rPr lang="he-IL" sz="2000" b="1" dirty="0" smtClean="0">
                <a:cs typeface="David" pitchFamily="34" charset="-79"/>
              </a:rPr>
              <a:t>יז</a:t>
            </a:r>
            <a:r>
              <a:rPr lang="he-IL" sz="2000" dirty="0" smtClean="0">
                <a:cs typeface="David" pitchFamily="34" charset="-79"/>
              </a:rPr>
              <a:t> </a:t>
            </a:r>
            <a:r>
              <a:rPr lang="he-IL" sz="2000" dirty="0">
                <a:cs typeface="David" pitchFamily="34" charset="-79"/>
              </a:rPr>
              <a:t>אֶת-יְהוָה הֶאֱמַרְתָּ, הַיּוֹם: </a:t>
            </a:r>
            <a:endParaRPr lang="en-US" sz="2000" dirty="0">
              <a:cs typeface="David" pitchFamily="34" charset="-79"/>
            </a:endParaRPr>
          </a:p>
          <a:p>
            <a:pPr marL="0" lvl="0" indent="0" algn="r" rtl="1">
              <a:buNone/>
            </a:pPr>
            <a:r>
              <a:rPr lang="he-IL" sz="2000" b="1" dirty="0">
                <a:solidFill>
                  <a:schemeClr val="accent4"/>
                </a:solidFill>
                <a:cs typeface="David" pitchFamily="34" charset="-79"/>
              </a:rPr>
              <a:t>לִהְיוֹת לְךָ לֵאלֹהִים </a:t>
            </a:r>
            <a:r>
              <a:rPr lang="he-IL" sz="2000" dirty="0" smtClean="0">
                <a:cs typeface="David" pitchFamily="34" charset="-79"/>
              </a:rPr>
              <a:t> </a:t>
            </a:r>
            <a:endParaRPr lang="en-US" sz="2000" dirty="0">
              <a:cs typeface="David" pitchFamily="34" charset="-79"/>
            </a:endParaRPr>
          </a:p>
          <a:p>
            <a:pPr marL="0" lvl="0" indent="0" algn="r" rtl="1">
              <a:buNone/>
            </a:pPr>
            <a:r>
              <a:rPr lang="he-IL" sz="2000" b="1" dirty="0">
                <a:solidFill>
                  <a:schemeClr val="accent3"/>
                </a:solidFill>
                <a:cs typeface="David" pitchFamily="34" charset="-79"/>
              </a:rPr>
              <a:t>וְלָלֶכֶת </a:t>
            </a:r>
            <a:r>
              <a:rPr lang="he-IL" sz="2000" b="1" dirty="0" smtClean="0">
                <a:solidFill>
                  <a:schemeClr val="accent3"/>
                </a:solidFill>
                <a:cs typeface="David" pitchFamily="34" charset="-79"/>
              </a:rPr>
              <a:t>בִּדְרָכָיו,</a:t>
            </a:r>
          </a:p>
          <a:p>
            <a:pPr marL="0" lvl="0" indent="0" algn="r" rtl="1">
              <a:buNone/>
            </a:pPr>
            <a:r>
              <a:rPr lang="he-IL" sz="2000" b="1" dirty="0" smtClean="0">
                <a:solidFill>
                  <a:schemeClr val="accent2"/>
                </a:solidFill>
                <a:cs typeface="David" pitchFamily="34" charset="-79"/>
              </a:rPr>
              <a:t>וְלִשְׁמֹר </a:t>
            </a:r>
            <a:r>
              <a:rPr lang="he-IL" sz="2000" b="1" dirty="0">
                <a:solidFill>
                  <a:schemeClr val="accent2"/>
                </a:solidFill>
                <a:cs typeface="David" pitchFamily="34" charset="-79"/>
              </a:rPr>
              <a:t>חֻקָּיו וּמִצְו‍ֹתָיו וּמִשְׁפָּטָיו- </a:t>
            </a:r>
            <a:endParaRPr lang="he-IL" sz="2000" b="1" dirty="0" smtClean="0">
              <a:solidFill>
                <a:schemeClr val="accent2"/>
              </a:solidFill>
              <a:cs typeface="David" pitchFamily="34" charset="-79"/>
            </a:endParaRPr>
          </a:p>
          <a:p>
            <a:pPr marL="0" lvl="0" indent="0" algn="r" rtl="1">
              <a:buNone/>
            </a:pPr>
            <a:r>
              <a:rPr lang="he-IL" sz="2000" b="1" dirty="0" smtClean="0">
                <a:solidFill>
                  <a:schemeClr val="accent1"/>
                </a:solidFill>
                <a:cs typeface="David" pitchFamily="34" charset="-79"/>
              </a:rPr>
              <a:t>וְלִשְׁמֹעַ </a:t>
            </a:r>
            <a:r>
              <a:rPr lang="he-IL" sz="2000" b="1" dirty="0">
                <a:solidFill>
                  <a:schemeClr val="accent1"/>
                </a:solidFill>
                <a:cs typeface="David" pitchFamily="34" charset="-79"/>
              </a:rPr>
              <a:t>בְּקֹלוֹ. </a:t>
            </a:r>
            <a:endParaRPr lang="he-IL" sz="2000" b="1" dirty="0" smtClean="0">
              <a:solidFill>
                <a:schemeClr val="accent1"/>
              </a:solidFill>
              <a:cs typeface="David" pitchFamily="34" charset="-79"/>
            </a:endParaRPr>
          </a:p>
          <a:p>
            <a:pPr marL="0" lvl="0" indent="0" algn="r" rtl="1">
              <a:buNone/>
            </a:pPr>
            <a:r>
              <a:rPr lang="he-IL" sz="2000" b="1" dirty="0" smtClean="0">
                <a:cs typeface="David" pitchFamily="34" charset="-79"/>
              </a:rPr>
              <a:t>יח</a:t>
            </a:r>
            <a:r>
              <a:rPr lang="he-IL" sz="2000" dirty="0" smtClean="0">
                <a:cs typeface="David" pitchFamily="34" charset="-79"/>
              </a:rPr>
              <a:t> </a:t>
            </a:r>
            <a:r>
              <a:rPr lang="he-IL" sz="2000" dirty="0">
                <a:cs typeface="David" pitchFamily="34" charset="-79"/>
              </a:rPr>
              <a:t>וַיהוָה הֶאֱמִירְךָ הַיּוֹם, </a:t>
            </a:r>
            <a:r>
              <a:rPr lang="he-IL" sz="2000" b="1" dirty="0">
                <a:solidFill>
                  <a:schemeClr val="accent1"/>
                </a:solidFill>
                <a:cs typeface="David" pitchFamily="34" charset="-79"/>
              </a:rPr>
              <a:t>לִהְיוֹת לוֹ לְעַם סְגֻלָּה, </a:t>
            </a:r>
            <a:r>
              <a:rPr lang="he-IL" sz="2000" dirty="0">
                <a:cs typeface="David" pitchFamily="34" charset="-79"/>
              </a:rPr>
              <a:t>כַּאֲשֶׁר, דִּבֶּר-לָךְ; </a:t>
            </a:r>
            <a:r>
              <a:rPr lang="he-IL" sz="2000" dirty="0" smtClean="0">
                <a:cs typeface="David" pitchFamily="34" charset="-79"/>
              </a:rPr>
              <a:t>וְלִשְׁמֹר</a:t>
            </a:r>
            <a:r>
              <a:rPr lang="he-IL" sz="2000" dirty="0">
                <a:cs typeface="David" pitchFamily="34" charset="-79"/>
              </a:rPr>
              <a:t>, כָּל-מִצְו‍ֹתָיו. </a:t>
            </a:r>
            <a:endParaRPr lang="en-US" sz="2000" dirty="0">
              <a:cs typeface="David" pitchFamily="34" charset="-79"/>
            </a:endParaRPr>
          </a:p>
          <a:p>
            <a:pPr marL="0" indent="0" algn="r" rtl="1">
              <a:buNone/>
            </a:pPr>
            <a:r>
              <a:rPr lang="he-IL" sz="2000" b="1" dirty="0">
                <a:cs typeface="David" pitchFamily="34" charset="-79"/>
              </a:rPr>
              <a:t>יט</a:t>
            </a:r>
            <a:r>
              <a:rPr lang="he-IL" sz="2000" dirty="0">
                <a:cs typeface="David" pitchFamily="34" charset="-79"/>
              </a:rPr>
              <a:t> </a:t>
            </a:r>
            <a:r>
              <a:rPr lang="he-IL" sz="2000" b="1" dirty="0">
                <a:cs typeface="David" pitchFamily="34" charset="-79"/>
              </a:rPr>
              <a:t>וּלְתִתְּךָ עֶלְיוֹן, עַל כָּל-הַגּוֹיִם אֲשֶׁר עָשָׂה, לִתְהִלָּה, וּלְשֵׁם וּלְתִפְאָרֶת; וְלִהְיֹתְךָ עַם-קָדֹשׁ לַיהוָה אֱלֹהֶיךָ, כַּאֲשֶׁר דִּבֵּר. </a:t>
            </a:r>
            <a:endParaRPr lang="en-US" sz="2000" b="1" dirty="0">
              <a:cs typeface="David" pitchFamily="34" charset="-79"/>
            </a:endParaRPr>
          </a:p>
        </p:txBody>
      </p:sp>
      <p:sp>
        <p:nvSpPr>
          <p:cNvPr id="4" name="Right Arrow Callout 3"/>
          <p:cNvSpPr/>
          <p:nvPr/>
        </p:nvSpPr>
        <p:spPr>
          <a:xfrm>
            <a:off x="76200" y="1600200"/>
            <a:ext cx="4114800" cy="685800"/>
          </a:xfrm>
          <a:prstGeom prst="rightArrowCallout">
            <a:avLst>
              <a:gd name="adj1" fmla="val 25000"/>
              <a:gd name="adj2" fmla="val 25000"/>
              <a:gd name="adj3" fmla="val 25000"/>
              <a:gd name="adj4" fmla="val 91304"/>
            </a:avLst>
          </a:prstGeom>
        </p:spPr>
        <p:style>
          <a:lnRef idx="0">
            <a:schemeClr val="accent6"/>
          </a:lnRef>
          <a:fillRef idx="3">
            <a:schemeClr val="accent6"/>
          </a:fillRef>
          <a:effectRef idx="3">
            <a:schemeClr val="accent6"/>
          </a:effectRef>
          <a:fontRef idx="minor">
            <a:schemeClr val="lt1"/>
          </a:fontRef>
        </p:style>
        <p:txBody>
          <a:bodyPr rtlCol="1" anchor="ctr"/>
          <a:lstStyle/>
          <a:p>
            <a:pPr algn="ctr"/>
            <a:r>
              <a:rPr lang="en-GB" sz="2000" dirty="0" smtClean="0"/>
              <a:t>Two parts of Moshe’s speech:</a:t>
            </a:r>
          </a:p>
          <a:p>
            <a:pPr algn="ctr"/>
            <a:r>
              <a:rPr lang="en-GB" sz="2000" dirty="0" smtClean="0"/>
              <a:t>1) Keeping the laws</a:t>
            </a:r>
            <a:endParaRPr lang="he-IL" sz="2000" dirty="0"/>
          </a:p>
        </p:txBody>
      </p:sp>
      <p:sp>
        <p:nvSpPr>
          <p:cNvPr id="5" name="Right Arrow Callout 4"/>
          <p:cNvSpPr/>
          <p:nvPr/>
        </p:nvSpPr>
        <p:spPr>
          <a:xfrm>
            <a:off x="76200" y="2362200"/>
            <a:ext cx="4129825" cy="381000"/>
          </a:xfrm>
          <a:prstGeom prst="rightArrowCallout">
            <a:avLst>
              <a:gd name="adj1" fmla="val 25000"/>
              <a:gd name="adj2" fmla="val 25000"/>
              <a:gd name="adj3" fmla="val 25000"/>
              <a:gd name="adj4" fmla="val 91797"/>
            </a:avLst>
          </a:prstGeom>
        </p:spPr>
        <p:style>
          <a:lnRef idx="0">
            <a:schemeClr val="accent5"/>
          </a:lnRef>
          <a:fillRef idx="3">
            <a:schemeClr val="accent5"/>
          </a:fillRef>
          <a:effectRef idx="3">
            <a:schemeClr val="accent5"/>
          </a:effectRef>
          <a:fontRef idx="minor">
            <a:schemeClr val="lt1"/>
          </a:fontRef>
        </p:style>
        <p:txBody>
          <a:bodyPr rtlCol="1" anchor="ctr"/>
          <a:lstStyle/>
          <a:p>
            <a:pPr algn="ctr"/>
            <a:r>
              <a:rPr lang="en-GB" sz="2000" dirty="0" smtClean="0"/>
              <a:t>2) Having the right attitude</a:t>
            </a:r>
            <a:endParaRPr lang="he-IL" sz="2000" dirty="0"/>
          </a:p>
        </p:txBody>
      </p:sp>
      <p:sp>
        <p:nvSpPr>
          <p:cNvPr id="6" name="Right Arrow Callout 5"/>
          <p:cNvSpPr/>
          <p:nvPr/>
        </p:nvSpPr>
        <p:spPr>
          <a:xfrm>
            <a:off x="61175" y="2819400"/>
            <a:ext cx="4129825" cy="304800"/>
          </a:xfrm>
          <a:prstGeom prst="rightArrowCallout">
            <a:avLst>
              <a:gd name="adj1" fmla="val 25000"/>
              <a:gd name="adj2" fmla="val 25000"/>
              <a:gd name="adj3" fmla="val 25000"/>
              <a:gd name="adj4" fmla="val 90549"/>
            </a:avLst>
          </a:prstGeom>
        </p:spPr>
        <p:style>
          <a:lnRef idx="0">
            <a:schemeClr val="accent4"/>
          </a:lnRef>
          <a:fillRef idx="3">
            <a:schemeClr val="accent4"/>
          </a:fillRef>
          <a:effectRef idx="3">
            <a:schemeClr val="accent4"/>
          </a:effectRef>
          <a:fontRef idx="minor">
            <a:schemeClr val="lt1"/>
          </a:fontRef>
        </p:style>
        <p:txBody>
          <a:bodyPr rtlCol="1" anchor="ctr"/>
          <a:lstStyle/>
          <a:p>
            <a:pPr algn="ctr"/>
            <a:r>
              <a:rPr lang="he-IL" sz="2000" dirty="0" smtClean="0">
                <a:latin typeface="David" pitchFamily="34" charset="-79"/>
                <a:cs typeface="David" pitchFamily="34" charset="-79"/>
              </a:rPr>
              <a:t>ברית מילה</a:t>
            </a:r>
            <a:endParaRPr lang="he-IL" sz="2000" dirty="0">
              <a:latin typeface="David" pitchFamily="34" charset="-79"/>
              <a:cs typeface="David" pitchFamily="34" charset="-79"/>
            </a:endParaRPr>
          </a:p>
        </p:txBody>
      </p:sp>
      <p:sp>
        <p:nvSpPr>
          <p:cNvPr id="7" name="Right Arrow Callout 6"/>
          <p:cNvSpPr/>
          <p:nvPr/>
        </p:nvSpPr>
        <p:spPr>
          <a:xfrm>
            <a:off x="61175" y="3200400"/>
            <a:ext cx="4129825" cy="381000"/>
          </a:xfrm>
          <a:prstGeom prst="rightArrowCallout">
            <a:avLst>
              <a:gd name="adj1" fmla="val 25000"/>
              <a:gd name="adj2" fmla="val 25000"/>
              <a:gd name="adj3" fmla="val 25000"/>
              <a:gd name="adj4" fmla="val 91484"/>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he-IL" sz="2000" dirty="0" smtClean="0">
                <a:latin typeface="David" pitchFamily="34" charset="-79"/>
                <a:cs typeface="David" pitchFamily="34" charset="-79"/>
              </a:rPr>
              <a:t>צדק ומשפט – ברית בין הבתרים</a:t>
            </a:r>
            <a:endParaRPr lang="he-IL" sz="2000" dirty="0">
              <a:latin typeface="David" pitchFamily="34" charset="-79"/>
              <a:cs typeface="David" pitchFamily="34" charset="-79"/>
            </a:endParaRPr>
          </a:p>
        </p:txBody>
      </p:sp>
      <p:sp>
        <p:nvSpPr>
          <p:cNvPr id="8" name="Right Arrow Callout 7"/>
          <p:cNvSpPr/>
          <p:nvPr/>
        </p:nvSpPr>
        <p:spPr>
          <a:xfrm>
            <a:off x="61174" y="3657600"/>
            <a:ext cx="4129826" cy="304800"/>
          </a:xfrm>
          <a:prstGeom prst="rightArrowCallout">
            <a:avLst>
              <a:gd name="adj1" fmla="val 25000"/>
              <a:gd name="adj2" fmla="val 25000"/>
              <a:gd name="adj3" fmla="val 25000"/>
              <a:gd name="adj4" fmla="val 92108"/>
            </a:avLst>
          </a:prstGeom>
        </p:spPr>
        <p:style>
          <a:lnRef idx="0">
            <a:schemeClr val="accent2"/>
          </a:lnRef>
          <a:fillRef idx="3">
            <a:schemeClr val="accent2"/>
          </a:fillRef>
          <a:effectRef idx="3">
            <a:schemeClr val="accent2"/>
          </a:effectRef>
          <a:fontRef idx="minor">
            <a:schemeClr val="lt1"/>
          </a:fontRef>
        </p:style>
        <p:txBody>
          <a:bodyPr rtlCol="1" anchor="ctr"/>
          <a:lstStyle/>
          <a:p>
            <a:pPr algn="ctr"/>
            <a:r>
              <a:rPr lang="he-IL" sz="2000" dirty="0" smtClean="0">
                <a:latin typeface="David" pitchFamily="34" charset="-79"/>
                <a:cs typeface="David" pitchFamily="34" charset="-79"/>
              </a:rPr>
              <a:t>מתן תורה</a:t>
            </a:r>
            <a:endParaRPr lang="he-IL" sz="2000" dirty="0">
              <a:latin typeface="David" pitchFamily="34" charset="-79"/>
              <a:cs typeface="David" pitchFamily="34" charset="-79"/>
            </a:endParaRPr>
          </a:p>
        </p:txBody>
      </p:sp>
      <p:sp>
        <p:nvSpPr>
          <p:cNvPr id="9" name="Right Arrow Callout 8"/>
          <p:cNvSpPr/>
          <p:nvPr/>
        </p:nvSpPr>
        <p:spPr>
          <a:xfrm>
            <a:off x="46149" y="4229100"/>
            <a:ext cx="4129825" cy="381000"/>
          </a:xfrm>
          <a:prstGeom prst="rightArrowCallout">
            <a:avLst>
              <a:gd name="adj1" fmla="val 25000"/>
              <a:gd name="adj2" fmla="val 25000"/>
              <a:gd name="adj3" fmla="val 25000"/>
              <a:gd name="adj4" fmla="val 92794"/>
            </a:avLst>
          </a:prstGeom>
        </p:spPr>
        <p:style>
          <a:lnRef idx="0">
            <a:schemeClr val="accent1"/>
          </a:lnRef>
          <a:fillRef idx="3">
            <a:schemeClr val="accent1"/>
          </a:fillRef>
          <a:effectRef idx="3">
            <a:schemeClr val="accent1"/>
          </a:effectRef>
          <a:fontRef idx="minor">
            <a:schemeClr val="lt1"/>
          </a:fontRef>
        </p:style>
        <p:txBody>
          <a:bodyPr rtlCol="1" anchor="ctr"/>
          <a:lstStyle/>
          <a:p>
            <a:pPr algn="ctr"/>
            <a:r>
              <a:rPr lang="he-IL" sz="2000" dirty="0" smtClean="0">
                <a:latin typeface="David" pitchFamily="34" charset="-79"/>
                <a:cs typeface="David" pitchFamily="34" charset="-79"/>
              </a:rPr>
              <a:t>ברית סיני</a:t>
            </a:r>
            <a:endParaRPr lang="he-IL" sz="2000" dirty="0">
              <a:latin typeface="David" pitchFamily="34" charset="-79"/>
              <a:cs typeface="David" pitchFamily="34" charset="-79"/>
            </a:endParaRPr>
          </a:p>
        </p:txBody>
      </p:sp>
      <p:sp>
        <p:nvSpPr>
          <p:cNvPr id="10" name="Right Arrow Callout 9"/>
          <p:cNvSpPr/>
          <p:nvPr/>
        </p:nvSpPr>
        <p:spPr>
          <a:xfrm>
            <a:off x="76200" y="4800600"/>
            <a:ext cx="4099774" cy="1295400"/>
          </a:xfrm>
          <a:prstGeom prst="rightArrowCallout">
            <a:avLst>
              <a:gd name="adj1" fmla="val 25000"/>
              <a:gd name="adj2" fmla="val 25000"/>
              <a:gd name="adj3" fmla="val 25000"/>
              <a:gd name="adj4" fmla="val 90950"/>
            </a:avLst>
          </a:prstGeom>
        </p:spPr>
        <p:style>
          <a:lnRef idx="0">
            <a:schemeClr val="dk1"/>
          </a:lnRef>
          <a:fillRef idx="3">
            <a:schemeClr val="dk1"/>
          </a:fillRef>
          <a:effectRef idx="3">
            <a:schemeClr val="dk1"/>
          </a:effectRef>
          <a:fontRef idx="minor">
            <a:schemeClr val="lt1"/>
          </a:fontRef>
        </p:style>
        <p:txBody>
          <a:bodyPr rtlCol="1" anchor="ctr"/>
          <a:lstStyle/>
          <a:p>
            <a:pPr algn="ctr"/>
            <a:r>
              <a:rPr lang="en-GB" sz="2000" dirty="0" smtClean="0"/>
              <a:t>By keeping these laws, they will make G-d’s reputation great. </a:t>
            </a:r>
            <a:r>
              <a:rPr lang="en-GB" sz="2000" dirty="0" err="1" smtClean="0"/>
              <a:t>Devarim</a:t>
            </a:r>
            <a:r>
              <a:rPr lang="en-GB" sz="2000" dirty="0" smtClean="0"/>
              <a:t> turns them into a nation representing G-d.</a:t>
            </a:r>
            <a:endParaRPr lang="he-IL" sz="2000" dirty="0"/>
          </a:p>
        </p:txBody>
      </p:sp>
    </p:spTree>
    <p:extLst>
      <p:ext uri="{BB962C8B-B14F-4D97-AF65-F5344CB8AC3E}">
        <p14:creationId xmlns:p14="http://schemas.microsoft.com/office/powerpoint/2010/main" val="1085078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0-#ppt_w/2"/>
                                          </p:val>
                                        </p:tav>
                                        <p:tav tm="100000">
                                          <p:val>
                                            <p:strVal val="#ppt_x"/>
                                          </p:val>
                                        </p:tav>
                                      </p:tavLst>
                                    </p:anim>
                                    <p:anim calcmode="lin" valueType="num">
                                      <p:cBhvr additive="base">
                                        <p:cTn id="13"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0-#ppt_w/2"/>
                                          </p:val>
                                        </p:tav>
                                        <p:tav tm="100000">
                                          <p:val>
                                            <p:strVal val="#ppt_x"/>
                                          </p:val>
                                        </p:tav>
                                      </p:tavLst>
                                    </p:anim>
                                    <p:anim calcmode="lin" valueType="num">
                                      <p:cBhvr additive="base">
                                        <p:cTn id="19"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2" presetClass="entr" presetSubtype="2"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wipe(right)">
                                      <p:cBhvr>
                                        <p:cTn id="24" dur="500"/>
                                        <p:tgtEl>
                                          <p:spTgt spid="3">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2"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wipe(right)">
                                      <p:cBhvr>
                                        <p:cTn id="29" dur="5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8" fill="hold" grpId="0" nodeType="clickEffect">
                                  <p:stCondLst>
                                    <p:cond delay="0"/>
                                  </p:stCondLst>
                                  <p:childTnLst>
                                    <p:set>
                                      <p:cBhvr>
                                        <p:cTn id="33" dur="1" fill="hold">
                                          <p:stCondLst>
                                            <p:cond delay="0"/>
                                          </p:stCondLst>
                                        </p:cTn>
                                        <p:tgtEl>
                                          <p:spTgt spid="6"/>
                                        </p:tgtEl>
                                        <p:attrNameLst>
                                          <p:attrName>style.visibility</p:attrName>
                                        </p:attrNameLst>
                                      </p:cBhvr>
                                      <p:to>
                                        <p:strVal val="visible"/>
                                      </p:to>
                                    </p:set>
                                    <p:anim calcmode="lin" valueType="num">
                                      <p:cBhvr additive="base">
                                        <p:cTn id="34" dur="500" fill="hold"/>
                                        <p:tgtEl>
                                          <p:spTgt spid="6"/>
                                        </p:tgtEl>
                                        <p:attrNameLst>
                                          <p:attrName>ppt_x</p:attrName>
                                        </p:attrNameLst>
                                      </p:cBhvr>
                                      <p:tavLst>
                                        <p:tav tm="0">
                                          <p:val>
                                            <p:strVal val="0-#ppt_w/2"/>
                                          </p:val>
                                        </p:tav>
                                        <p:tav tm="100000">
                                          <p:val>
                                            <p:strVal val="#ppt_x"/>
                                          </p:val>
                                        </p:tav>
                                      </p:tavLst>
                                    </p:anim>
                                    <p:anim calcmode="lin" valueType="num">
                                      <p:cBhvr additive="base">
                                        <p:cTn id="35"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2" presetClass="entr" presetSubtype="2" fill="hold" grpId="0"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Effect transition="in" filter="wipe(right)">
                                      <p:cBhvr>
                                        <p:cTn id="40" dur="500"/>
                                        <p:tgtEl>
                                          <p:spTgt spid="3">
                                            <p:txEl>
                                              <p:pRg st="3" end="3"/>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 presetClass="entr" presetSubtype="8" fill="hold" grpId="0" nodeType="clickEffect">
                                  <p:stCondLst>
                                    <p:cond delay="0"/>
                                  </p:stCondLst>
                                  <p:childTnLst>
                                    <p:set>
                                      <p:cBhvr>
                                        <p:cTn id="44" dur="1" fill="hold">
                                          <p:stCondLst>
                                            <p:cond delay="0"/>
                                          </p:stCondLst>
                                        </p:cTn>
                                        <p:tgtEl>
                                          <p:spTgt spid="7"/>
                                        </p:tgtEl>
                                        <p:attrNameLst>
                                          <p:attrName>style.visibility</p:attrName>
                                        </p:attrNameLst>
                                      </p:cBhvr>
                                      <p:to>
                                        <p:strVal val="visible"/>
                                      </p:to>
                                    </p:set>
                                    <p:anim calcmode="lin" valueType="num">
                                      <p:cBhvr additive="base">
                                        <p:cTn id="45" dur="500" fill="hold"/>
                                        <p:tgtEl>
                                          <p:spTgt spid="7"/>
                                        </p:tgtEl>
                                        <p:attrNameLst>
                                          <p:attrName>ppt_x</p:attrName>
                                        </p:attrNameLst>
                                      </p:cBhvr>
                                      <p:tavLst>
                                        <p:tav tm="0">
                                          <p:val>
                                            <p:strVal val="0-#ppt_w/2"/>
                                          </p:val>
                                        </p:tav>
                                        <p:tav tm="100000">
                                          <p:val>
                                            <p:strVal val="#ppt_x"/>
                                          </p:val>
                                        </p:tav>
                                      </p:tavLst>
                                    </p:anim>
                                    <p:anim calcmode="lin" valueType="num">
                                      <p:cBhvr additive="base">
                                        <p:cTn id="46"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2" presetClass="entr" presetSubtype="2" fill="hold" grpId="0" nodeType="clickEffect">
                                  <p:stCondLst>
                                    <p:cond delay="0"/>
                                  </p:stCondLst>
                                  <p:childTnLst>
                                    <p:set>
                                      <p:cBhvr>
                                        <p:cTn id="50" dur="1" fill="hold">
                                          <p:stCondLst>
                                            <p:cond delay="0"/>
                                          </p:stCondLst>
                                        </p:cTn>
                                        <p:tgtEl>
                                          <p:spTgt spid="3">
                                            <p:txEl>
                                              <p:pRg st="4" end="4"/>
                                            </p:txEl>
                                          </p:spTgt>
                                        </p:tgtEl>
                                        <p:attrNameLst>
                                          <p:attrName>style.visibility</p:attrName>
                                        </p:attrNameLst>
                                      </p:cBhvr>
                                      <p:to>
                                        <p:strVal val="visible"/>
                                      </p:to>
                                    </p:set>
                                    <p:animEffect transition="in" filter="wipe(right)">
                                      <p:cBhvr>
                                        <p:cTn id="51" dur="500"/>
                                        <p:tgtEl>
                                          <p:spTgt spid="3">
                                            <p:txEl>
                                              <p:pRg st="4" end="4"/>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2" presetClass="entr" presetSubtype="8" fill="hold" grpId="0" nodeType="clickEffect">
                                  <p:stCondLst>
                                    <p:cond delay="0"/>
                                  </p:stCondLst>
                                  <p:childTnLst>
                                    <p:set>
                                      <p:cBhvr>
                                        <p:cTn id="55" dur="1" fill="hold">
                                          <p:stCondLst>
                                            <p:cond delay="0"/>
                                          </p:stCondLst>
                                        </p:cTn>
                                        <p:tgtEl>
                                          <p:spTgt spid="8"/>
                                        </p:tgtEl>
                                        <p:attrNameLst>
                                          <p:attrName>style.visibility</p:attrName>
                                        </p:attrNameLst>
                                      </p:cBhvr>
                                      <p:to>
                                        <p:strVal val="visible"/>
                                      </p:to>
                                    </p:set>
                                    <p:anim calcmode="lin" valueType="num">
                                      <p:cBhvr additive="base">
                                        <p:cTn id="56" dur="500" fill="hold"/>
                                        <p:tgtEl>
                                          <p:spTgt spid="8"/>
                                        </p:tgtEl>
                                        <p:attrNameLst>
                                          <p:attrName>ppt_x</p:attrName>
                                        </p:attrNameLst>
                                      </p:cBhvr>
                                      <p:tavLst>
                                        <p:tav tm="0">
                                          <p:val>
                                            <p:strVal val="0-#ppt_w/2"/>
                                          </p:val>
                                        </p:tav>
                                        <p:tav tm="100000">
                                          <p:val>
                                            <p:strVal val="#ppt_x"/>
                                          </p:val>
                                        </p:tav>
                                      </p:tavLst>
                                    </p:anim>
                                    <p:anim calcmode="lin" valueType="num">
                                      <p:cBhvr additive="base">
                                        <p:cTn id="57"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2" presetClass="entr" presetSubtype="2" fill="hold" grpId="0" nodeType="clickEffect">
                                  <p:stCondLst>
                                    <p:cond delay="0"/>
                                  </p:stCondLst>
                                  <p:childTnLst>
                                    <p:set>
                                      <p:cBhvr>
                                        <p:cTn id="61" dur="1" fill="hold">
                                          <p:stCondLst>
                                            <p:cond delay="0"/>
                                          </p:stCondLst>
                                        </p:cTn>
                                        <p:tgtEl>
                                          <p:spTgt spid="3">
                                            <p:txEl>
                                              <p:pRg st="5" end="5"/>
                                            </p:txEl>
                                          </p:spTgt>
                                        </p:tgtEl>
                                        <p:attrNameLst>
                                          <p:attrName>style.visibility</p:attrName>
                                        </p:attrNameLst>
                                      </p:cBhvr>
                                      <p:to>
                                        <p:strVal val="visible"/>
                                      </p:to>
                                    </p:set>
                                    <p:animEffect transition="in" filter="wipe(right)">
                                      <p:cBhvr>
                                        <p:cTn id="62" dur="500"/>
                                        <p:tgtEl>
                                          <p:spTgt spid="3">
                                            <p:txEl>
                                              <p:pRg st="5" end="5"/>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9"/>
                                        </p:tgtEl>
                                        <p:attrNameLst>
                                          <p:attrName>style.visibility</p:attrName>
                                        </p:attrNameLst>
                                      </p:cBhvr>
                                      <p:to>
                                        <p:strVal val="visible"/>
                                      </p:to>
                                    </p:set>
                                    <p:anim calcmode="lin" valueType="num">
                                      <p:cBhvr additive="base">
                                        <p:cTn id="67" dur="500" fill="hold"/>
                                        <p:tgtEl>
                                          <p:spTgt spid="9"/>
                                        </p:tgtEl>
                                        <p:attrNameLst>
                                          <p:attrName>ppt_x</p:attrName>
                                        </p:attrNameLst>
                                      </p:cBhvr>
                                      <p:tavLst>
                                        <p:tav tm="0">
                                          <p:val>
                                            <p:strVal val="0-#ppt_w/2"/>
                                          </p:val>
                                        </p:tav>
                                        <p:tav tm="100000">
                                          <p:val>
                                            <p:strVal val="#ppt_x"/>
                                          </p:val>
                                        </p:tav>
                                      </p:tavLst>
                                    </p:anim>
                                    <p:anim calcmode="lin" valueType="num">
                                      <p:cBhvr additive="base">
                                        <p:cTn id="68"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2" presetClass="entr" presetSubtype="2" fill="hold" grpId="0" nodeType="clickEffect">
                                  <p:stCondLst>
                                    <p:cond delay="0"/>
                                  </p:stCondLst>
                                  <p:childTnLst>
                                    <p:set>
                                      <p:cBhvr>
                                        <p:cTn id="72" dur="1" fill="hold">
                                          <p:stCondLst>
                                            <p:cond delay="0"/>
                                          </p:stCondLst>
                                        </p:cTn>
                                        <p:tgtEl>
                                          <p:spTgt spid="3">
                                            <p:txEl>
                                              <p:pRg st="6" end="6"/>
                                            </p:txEl>
                                          </p:spTgt>
                                        </p:tgtEl>
                                        <p:attrNameLst>
                                          <p:attrName>style.visibility</p:attrName>
                                        </p:attrNameLst>
                                      </p:cBhvr>
                                      <p:to>
                                        <p:strVal val="visible"/>
                                      </p:to>
                                    </p:set>
                                    <p:animEffect transition="in" filter="wipe(right)">
                                      <p:cBhvr>
                                        <p:cTn id="73" dur="500"/>
                                        <p:tgtEl>
                                          <p:spTgt spid="3">
                                            <p:txEl>
                                              <p:pRg st="6" end="6"/>
                                            </p:txEl>
                                          </p:spTgt>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2" fill="hold" grpId="0" nodeType="clickEffect">
                                  <p:stCondLst>
                                    <p:cond delay="0"/>
                                  </p:stCondLst>
                                  <p:childTnLst>
                                    <p:set>
                                      <p:cBhvr>
                                        <p:cTn id="77" dur="1" fill="hold">
                                          <p:stCondLst>
                                            <p:cond delay="0"/>
                                          </p:stCondLst>
                                        </p:cTn>
                                        <p:tgtEl>
                                          <p:spTgt spid="3">
                                            <p:txEl>
                                              <p:pRg st="7" end="7"/>
                                            </p:txEl>
                                          </p:spTgt>
                                        </p:tgtEl>
                                        <p:attrNameLst>
                                          <p:attrName>style.visibility</p:attrName>
                                        </p:attrNameLst>
                                      </p:cBhvr>
                                      <p:to>
                                        <p:strVal val="visible"/>
                                      </p:to>
                                    </p:set>
                                    <p:animEffect transition="in" filter="wipe(right)">
                                      <p:cBhvr>
                                        <p:cTn id="78" dur="500"/>
                                        <p:tgtEl>
                                          <p:spTgt spid="3">
                                            <p:txEl>
                                              <p:pRg st="7" end="7"/>
                                            </p:txEl>
                                          </p:spTgt>
                                        </p:tgtEl>
                                      </p:cBhvr>
                                    </p:animEffect>
                                  </p:childTnLst>
                                </p:cTn>
                              </p:par>
                            </p:childTnLst>
                          </p:cTn>
                        </p:par>
                      </p:childTnLst>
                    </p:cTn>
                  </p:par>
                  <p:par>
                    <p:cTn id="79" fill="hold">
                      <p:stCondLst>
                        <p:cond delay="indefinite"/>
                      </p:stCondLst>
                      <p:childTnLst>
                        <p:par>
                          <p:cTn id="80" fill="hold">
                            <p:stCondLst>
                              <p:cond delay="0"/>
                            </p:stCondLst>
                            <p:childTnLst>
                              <p:par>
                                <p:cTn id="81" presetID="2" presetClass="entr" presetSubtype="8" fill="hold" grpId="0" nodeType="clickEffect">
                                  <p:stCondLst>
                                    <p:cond delay="0"/>
                                  </p:stCondLst>
                                  <p:childTnLst>
                                    <p:set>
                                      <p:cBhvr>
                                        <p:cTn id="82" dur="1" fill="hold">
                                          <p:stCondLst>
                                            <p:cond delay="0"/>
                                          </p:stCondLst>
                                        </p:cTn>
                                        <p:tgtEl>
                                          <p:spTgt spid="10"/>
                                        </p:tgtEl>
                                        <p:attrNameLst>
                                          <p:attrName>style.visibility</p:attrName>
                                        </p:attrNameLst>
                                      </p:cBhvr>
                                      <p:to>
                                        <p:strVal val="visible"/>
                                      </p:to>
                                    </p:set>
                                    <p:anim calcmode="lin" valueType="num">
                                      <p:cBhvr additive="base">
                                        <p:cTn id="83" dur="500" fill="hold"/>
                                        <p:tgtEl>
                                          <p:spTgt spid="10"/>
                                        </p:tgtEl>
                                        <p:attrNameLst>
                                          <p:attrName>ppt_x</p:attrName>
                                        </p:attrNameLst>
                                      </p:cBhvr>
                                      <p:tavLst>
                                        <p:tav tm="0">
                                          <p:val>
                                            <p:strVal val="0-#ppt_w/2"/>
                                          </p:val>
                                        </p:tav>
                                        <p:tav tm="100000">
                                          <p:val>
                                            <p:strVal val="#ppt_x"/>
                                          </p:val>
                                        </p:tav>
                                      </p:tavLst>
                                    </p:anim>
                                    <p:anim calcmode="lin" valueType="num">
                                      <p:cBhvr additive="base">
                                        <p:cTn id="84"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P spid="6" grpId="0" animBg="1"/>
      <p:bldP spid="7" grpId="0" animBg="1"/>
      <p:bldP spid="8" grpId="0" animBg="1"/>
      <p:bldP spid="9" grpId="0" animBg="1"/>
      <p:bldP spid="10"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Autofit/>
          </a:bodyPr>
          <a:lstStyle/>
          <a:p>
            <a:r>
              <a:rPr lang="he-IL" sz="3600" b="1" dirty="0" smtClean="0">
                <a:solidFill>
                  <a:schemeClr val="accent1"/>
                </a:solidFill>
                <a:effectLst>
                  <a:outerShdw blurRad="38100" dist="38100" dir="2700000" algn="tl">
                    <a:srgbClr val="000000">
                      <a:alpha val="43137"/>
                    </a:srgbClr>
                  </a:outerShdw>
                </a:effectLst>
              </a:rPr>
              <a:t>דברים פרק כח</a:t>
            </a:r>
            <a:br>
              <a:rPr lang="he-IL" sz="3600" b="1" dirty="0" smtClean="0">
                <a:solidFill>
                  <a:schemeClr val="accent1"/>
                </a:solidFill>
                <a:effectLst>
                  <a:outerShdw blurRad="38100" dist="38100" dir="2700000" algn="tl">
                    <a:srgbClr val="000000">
                      <a:alpha val="43137"/>
                    </a:srgbClr>
                  </a:outerShdw>
                </a:effectLst>
              </a:rPr>
            </a:br>
            <a:r>
              <a:rPr lang="en-GB" sz="2800" b="1" dirty="0" smtClean="0">
                <a:solidFill>
                  <a:schemeClr val="accent1"/>
                </a:solidFill>
                <a:effectLst>
                  <a:outerShdw blurRad="38100" dist="38100" dir="2700000" algn="tl">
                    <a:srgbClr val="000000">
                      <a:alpha val="43137"/>
                    </a:srgbClr>
                  </a:outerShdw>
                </a:effectLst>
              </a:rPr>
              <a:t>If things go well then there will be good things in the land, otherwise there will be exile.</a:t>
            </a:r>
            <a:endParaRPr lang="he-IL" sz="2800"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305800" cy="4525963"/>
          </a:xfrm>
        </p:spPr>
        <p:txBody>
          <a:bodyPr>
            <a:noAutofit/>
          </a:bodyPr>
          <a:lstStyle/>
          <a:p>
            <a:pPr marL="0" indent="0" algn="r" rtl="1">
              <a:buNone/>
            </a:pPr>
            <a:r>
              <a:rPr lang="he-IL" sz="2000" b="1" dirty="0" smtClean="0">
                <a:cs typeface="David" pitchFamily="34" charset="-79"/>
              </a:rPr>
              <a:t>א</a:t>
            </a:r>
            <a:r>
              <a:rPr lang="he-IL" sz="2000" dirty="0" smtClean="0">
                <a:cs typeface="David" pitchFamily="34" charset="-79"/>
              </a:rPr>
              <a:t> </a:t>
            </a:r>
            <a:r>
              <a:rPr lang="he-IL" sz="2000" dirty="0">
                <a:cs typeface="David" pitchFamily="34" charset="-79"/>
              </a:rPr>
              <a:t>וְהָיָה, אִם-שָׁמוֹעַ תִּשְׁמַע בְּקוֹל יְהוָה אֱלֹהֶיךָ, לִשְׁמֹר לַעֲשׂוֹת אֶת-כָּל-מִצְו‍ֹתָיו, אֲשֶׁר אָנֹכִי מְצַוְּךָ הַיּוֹם--וּנְתָנְךָ יְהוָה אֱלֹהֶיךָ, עֶלְיוֹן, עַל, כָּל-גּוֹיֵי הָאָרֶץ. </a:t>
            </a:r>
            <a:r>
              <a:rPr lang="he-IL" sz="2000" b="1" dirty="0">
                <a:cs typeface="David" pitchFamily="34" charset="-79"/>
              </a:rPr>
              <a:t>ב</a:t>
            </a:r>
            <a:r>
              <a:rPr lang="he-IL" sz="2000" dirty="0">
                <a:cs typeface="David" pitchFamily="34" charset="-79"/>
              </a:rPr>
              <a:t> וּבָאוּ עָלֶיךָ כָּל-הַבְּרָכוֹת הָאֵלֶּה, וְהִשִּׂיגֻךָ: כִּי תִשְׁמַע, בְּקוֹל יְהוָה אֱלֹהֶיךָ. </a:t>
            </a:r>
            <a:r>
              <a:rPr lang="he-IL" sz="2000" b="1" dirty="0">
                <a:cs typeface="David" pitchFamily="34" charset="-79"/>
              </a:rPr>
              <a:t>ג</a:t>
            </a:r>
            <a:r>
              <a:rPr lang="he-IL" sz="2000" dirty="0">
                <a:cs typeface="David" pitchFamily="34" charset="-79"/>
              </a:rPr>
              <a:t> בָּרוּךְ אַתָּה, בָּעִיר; וּבָרוּךְ אַתָּה, בַּשָּׂדֶה. </a:t>
            </a:r>
            <a:r>
              <a:rPr lang="he-IL" sz="2000" b="1" dirty="0">
                <a:cs typeface="David" pitchFamily="34" charset="-79"/>
              </a:rPr>
              <a:t>ד</a:t>
            </a:r>
            <a:r>
              <a:rPr lang="he-IL" sz="2000" dirty="0">
                <a:cs typeface="David" pitchFamily="34" charset="-79"/>
              </a:rPr>
              <a:t> בָּרוּךְ פְּרִי-בִטְנְךָ וּפְרִי אַדְמָתְךָ, וּפְרִי בְהֶמְתֶּךָ--שְׁגַר אֲלָפֶיךָ, וְעַשְׁתְּרוֹת צֹאנֶךָ. </a:t>
            </a:r>
            <a:r>
              <a:rPr lang="he-IL" sz="2000" b="1" dirty="0">
                <a:cs typeface="David" pitchFamily="34" charset="-79"/>
              </a:rPr>
              <a:t>ה</a:t>
            </a:r>
            <a:r>
              <a:rPr lang="he-IL" sz="2000" dirty="0">
                <a:cs typeface="David" pitchFamily="34" charset="-79"/>
              </a:rPr>
              <a:t> בָּרוּךְ טַנְאֲךָ, וּמִשְׁאַרְתֶּךָ. </a:t>
            </a:r>
            <a:r>
              <a:rPr lang="he-IL" sz="2000" b="1" dirty="0">
                <a:cs typeface="David" pitchFamily="34" charset="-79"/>
              </a:rPr>
              <a:t>ו</a:t>
            </a:r>
            <a:r>
              <a:rPr lang="he-IL" sz="2000" dirty="0">
                <a:cs typeface="David" pitchFamily="34" charset="-79"/>
              </a:rPr>
              <a:t> בָּרוּךְ אַתָּה, בְּבֹאֶךָ; וּבָרוּךְ אַתָּה, בְּצֵאתֶךָ. </a:t>
            </a:r>
            <a:r>
              <a:rPr lang="he-IL" sz="2000" b="1" dirty="0">
                <a:cs typeface="David" pitchFamily="34" charset="-79"/>
              </a:rPr>
              <a:t>ז</a:t>
            </a:r>
            <a:r>
              <a:rPr lang="he-IL" sz="2000" dirty="0">
                <a:cs typeface="David" pitchFamily="34" charset="-79"/>
              </a:rPr>
              <a:t> יִתֵּן יְהוָה אֶת-אֹיְבֶיךָ הַקָּמִים עָלֶיךָ, נִגָּפִים לְפָנֶיךָ: בְּדֶרֶךְ אֶחָד יֵצְאוּ אֵלֶיךָ, וּבְשִׁבְעָה דְרָכִים יָנוּסוּ לְפָנֶיךָ. </a:t>
            </a:r>
            <a:r>
              <a:rPr lang="he-IL" sz="2000" b="1" dirty="0">
                <a:cs typeface="David" pitchFamily="34" charset="-79"/>
              </a:rPr>
              <a:t>ח</a:t>
            </a:r>
            <a:r>
              <a:rPr lang="he-IL" sz="2000" dirty="0">
                <a:cs typeface="David" pitchFamily="34" charset="-79"/>
              </a:rPr>
              <a:t> יְצַו יְהוָה אִתְּךָ, אֶת-הַבְּרָכָה, בַּאֲסָמֶיךָ, וּבְכֹל מִשְׁלַח יָדֶךָ; וּבֵרַכְךָ--בָּאָרֶץ, אֲשֶׁר-יְהוָה אֱלֹהֶיךָ נֹתֵן לָךְ. </a:t>
            </a:r>
            <a:r>
              <a:rPr lang="he-IL" sz="2000" b="1" dirty="0">
                <a:cs typeface="David" pitchFamily="34" charset="-79"/>
              </a:rPr>
              <a:t>ט</a:t>
            </a:r>
            <a:r>
              <a:rPr lang="he-IL" sz="2000" dirty="0">
                <a:cs typeface="David" pitchFamily="34" charset="-79"/>
              </a:rPr>
              <a:t> יְקִימְךָ יְהוָה לוֹ לְעַם קָדוֹשׁ, כַּאֲשֶׁר נִשְׁבַּע-לָךְ: כִּי תִשְׁמֹר, אֶת-מִצְו‍ֹת יְהוָה אֱלֹהֶיךָ, וְהָלַכְתָּ, בִּדְרָכָיו. </a:t>
            </a:r>
            <a:r>
              <a:rPr lang="he-IL" sz="2000" b="1" dirty="0">
                <a:cs typeface="David" pitchFamily="34" charset="-79"/>
              </a:rPr>
              <a:t>י</a:t>
            </a:r>
            <a:r>
              <a:rPr lang="he-IL" sz="2000" dirty="0">
                <a:cs typeface="David" pitchFamily="34" charset="-79"/>
              </a:rPr>
              <a:t> וְרָאוּ כָּל-עַמֵּי הָאָרֶץ, כִּי שֵׁם יְהוָה נִקְרָא עָלֶיךָ; וְיָרְאוּ, מִמֶּךָּ. </a:t>
            </a:r>
            <a:r>
              <a:rPr lang="he-IL" sz="2000" b="1" dirty="0">
                <a:cs typeface="David" pitchFamily="34" charset="-79"/>
              </a:rPr>
              <a:t>יא</a:t>
            </a:r>
            <a:r>
              <a:rPr lang="he-IL" sz="2000" dirty="0">
                <a:cs typeface="David" pitchFamily="34" charset="-79"/>
              </a:rPr>
              <a:t> וְהוֹתִרְךָ יְהוָה לְטוֹבָה, בִּפְרִי בִטְנְךָ וּבִפְרִי בְהֶמְתְּךָ וּבִפְרִי אַדְמָתֶךָ--עַל, הָאֲדָמָה, אֲשֶׁר נִשְׁבַּע יְהוָה לַאֲבֹתֶיךָ, לָתֶת לָךְ. </a:t>
            </a:r>
            <a:r>
              <a:rPr lang="he-IL" sz="2000" b="1" dirty="0">
                <a:cs typeface="David" pitchFamily="34" charset="-79"/>
              </a:rPr>
              <a:t>יב</a:t>
            </a:r>
            <a:r>
              <a:rPr lang="he-IL" sz="2000" dirty="0">
                <a:cs typeface="David" pitchFamily="34" charset="-79"/>
              </a:rPr>
              <a:t> יִפְתַּח יְהוָה לְךָ אֶת-אוֹצָרוֹ הַטּוֹב אֶת-הַשָּׁמַיִם, לָתֵת מְטַר-אַרְצְךָ בְּעִתּוֹ, וּלְבָרֵךְ, אֵת כָּל-מַעֲשֵׂה יָדֶךָ; וְהִלְוִיתָ גּוֹיִם רַבִּים, וְאַתָּה לֹא תִלְוֶה. </a:t>
            </a:r>
            <a:r>
              <a:rPr lang="he-IL" sz="2000" b="1" dirty="0">
                <a:cs typeface="David" pitchFamily="34" charset="-79"/>
              </a:rPr>
              <a:t>יג</a:t>
            </a:r>
            <a:r>
              <a:rPr lang="he-IL" sz="2000" dirty="0">
                <a:cs typeface="David" pitchFamily="34" charset="-79"/>
              </a:rPr>
              <a:t> וּנְתָנְךָ יְהוָה לְרֹאשׁ, וְלֹא לְזָנָב, וְהָיִיתָ רַק לְמַעְלָה, וְלֹא תִהְיֶה לְמָטָּה: כִּי-תִשְׁמַע אֶל-מִצְו‍ֹת יְהוָה אֱלֹהֶיךָ, אֲשֶׁר אָנֹכִי מְצַוְּךָ הַיּוֹם--לִשְׁמֹר וְלַעֲשׂוֹת. </a:t>
            </a:r>
            <a:r>
              <a:rPr lang="he-IL" sz="2000" b="1" dirty="0">
                <a:cs typeface="David" pitchFamily="34" charset="-79"/>
              </a:rPr>
              <a:t>יד</a:t>
            </a:r>
            <a:r>
              <a:rPr lang="he-IL" sz="2000" dirty="0">
                <a:cs typeface="David" pitchFamily="34" charset="-79"/>
              </a:rPr>
              <a:t> וְלֹא תָסוּר, מִכָּל-הַדְּבָרִים אֲשֶׁר אָנֹכִי מְצַוֶּה אֶתְכֶם הַיּוֹם--יָמִין וּשְׂמֹאול: לָלֶכֶת, אַחֲרֵי אֱלֹהִים אֲחֵרִים--לְעָבְדָם. </a:t>
            </a:r>
            <a:endParaRPr lang="he-IL" sz="2000" dirty="0" smtClean="0">
              <a:cs typeface="David" pitchFamily="34" charset="-79"/>
            </a:endParaRPr>
          </a:p>
        </p:txBody>
      </p:sp>
    </p:spTree>
    <p:extLst>
      <p:ext uri="{BB962C8B-B14F-4D97-AF65-F5344CB8AC3E}">
        <p14:creationId xmlns:p14="http://schemas.microsoft.com/office/powerpoint/2010/main" val="3737959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568575"/>
            <a:ext cx="7772400" cy="1470025"/>
          </a:xfrm>
        </p:spPr>
        <p:txBody>
          <a:bodyPr/>
          <a:lstStyle/>
          <a:p>
            <a:r>
              <a:rPr lang="en-GB" b="1" dirty="0" smtClean="0">
                <a:solidFill>
                  <a:schemeClr val="accent1"/>
                </a:solidFill>
                <a:effectLst>
                  <a:outerShdw blurRad="38100" dist="38100" dir="2700000" algn="tl">
                    <a:srgbClr val="000000">
                      <a:alpha val="43137"/>
                    </a:srgbClr>
                  </a:outerShdw>
                </a:effectLst>
              </a:rPr>
              <a:t>Divide Perek </a:t>
            </a:r>
            <a:r>
              <a:rPr lang="en-GB" b="1" dirty="0" err="1" smtClean="0">
                <a:solidFill>
                  <a:schemeClr val="accent1"/>
                </a:solidFill>
                <a:effectLst>
                  <a:outerShdw blurRad="38100" dist="38100" dir="2700000" algn="tl">
                    <a:srgbClr val="000000">
                      <a:alpha val="43137"/>
                    </a:srgbClr>
                  </a:outerShdw>
                </a:effectLst>
              </a:rPr>
              <a:t>Alef</a:t>
            </a:r>
            <a:r>
              <a:rPr lang="en-GB" b="1" dirty="0" smtClean="0">
                <a:solidFill>
                  <a:schemeClr val="accent1"/>
                </a:solidFill>
                <a:effectLst>
                  <a:outerShdw blurRad="38100" dist="38100" dir="2700000" algn="tl">
                    <a:srgbClr val="000000">
                      <a:alpha val="43137"/>
                    </a:srgbClr>
                  </a:outerShdw>
                </a:effectLst>
              </a:rPr>
              <a:t> into paragraphs…</a:t>
            </a:r>
            <a:endParaRPr lang="he-IL" b="1" dirty="0">
              <a:solidFill>
                <a:schemeClr val="accent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9914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Autofit/>
          </a:bodyPr>
          <a:lstStyle/>
          <a:p>
            <a:r>
              <a:rPr lang="he-IL" sz="3600" b="1" dirty="0" smtClean="0">
                <a:solidFill>
                  <a:schemeClr val="accent1"/>
                </a:solidFill>
                <a:effectLst>
                  <a:outerShdw blurRad="38100" dist="38100" dir="2700000" algn="tl">
                    <a:srgbClr val="000000">
                      <a:alpha val="43137"/>
                    </a:srgbClr>
                  </a:outerShdw>
                </a:effectLst>
              </a:rPr>
              <a:t>דברים פרק כח</a:t>
            </a:r>
            <a:br>
              <a:rPr lang="he-IL" sz="3600" b="1" dirty="0" smtClean="0">
                <a:solidFill>
                  <a:schemeClr val="accent1"/>
                </a:solidFill>
                <a:effectLst>
                  <a:outerShdw blurRad="38100" dist="38100" dir="2700000" algn="tl">
                    <a:srgbClr val="000000">
                      <a:alpha val="43137"/>
                    </a:srgbClr>
                  </a:outerShdw>
                </a:effectLst>
              </a:rPr>
            </a:br>
            <a:r>
              <a:rPr lang="en-GB" sz="2800" b="1" dirty="0" smtClean="0">
                <a:solidFill>
                  <a:schemeClr val="accent1"/>
                </a:solidFill>
                <a:effectLst>
                  <a:outerShdw blurRad="38100" dist="38100" dir="2700000" algn="tl">
                    <a:srgbClr val="000000">
                      <a:alpha val="43137"/>
                    </a:srgbClr>
                  </a:outerShdw>
                </a:effectLst>
              </a:rPr>
              <a:t>If things go well then there will be good things in the land, otherwise there will be exile.</a:t>
            </a:r>
            <a:endParaRPr lang="he-IL" sz="2800"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600200"/>
            <a:ext cx="8839200" cy="4525963"/>
          </a:xfrm>
        </p:spPr>
        <p:txBody>
          <a:bodyPr>
            <a:noAutofit/>
          </a:bodyPr>
          <a:lstStyle/>
          <a:p>
            <a:pPr marL="0" indent="0" algn="r" rtl="1">
              <a:buNone/>
            </a:pPr>
            <a:r>
              <a:rPr lang="he-IL" sz="2000" b="1" dirty="0" smtClean="0">
                <a:cs typeface="David" pitchFamily="34" charset="-79"/>
              </a:rPr>
              <a:t>טו</a:t>
            </a:r>
            <a:r>
              <a:rPr lang="he-IL" sz="2000" dirty="0" smtClean="0">
                <a:cs typeface="David" pitchFamily="34" charset="-79"/>
              </a:rPr>
              <a:t> </a:t>
            </a:r>
            <a:r>
              <a:rPr lang="he-IL" sz="2000" dirty="0">
                <a:cs typeface="David" pitchFamily="34" charset="-79"/>
              </a:rPr>
              <a:t>וְהָיָה, אִם-לֹא תִשְׁמַע בְּקוֹל יְהוָה אֱלֹהֶיךָ, לִשְׁמֹר לַעֲשׂוֹת אֶת-כָּל-מִצְו‍ֹתָיו וְחֻקֹּתָיו, אֲשֶׁר אָנֹכִי מְצַוְּךָ הַיּוֹם--וּבָאוּ עָלֶיךָ כָּל-הַקְּלָלוֹת הָאֵלֶּה, וְהִשִּׂיגוּךָ. </a:t>
            </a:r>
            <a:r>
              <a:rPr lang="he-IL" sz="2000" b="1" dirty="0">
                <a:cs typeface="David" pitchFamily="34" charset="-79"/>
              </a:rPr>
              <a:t>טז</a:t>
            </a:r>
            <a:r>
              <a:rPr lang="he-IL" sz="2000" dirty="0">
                <a:cs typeface="David" pitchFamily="34" charset="-79"/>
              </a:rPr>
              <a:t> אָרוּר אַתָּה, בָּעִיר; וְאָרוּר אַתָּה, בַּשָּׂדֶה. </a:t>
            </a:r>
            <a:r>
              <a:rPr lang="he-IL" sz="2000" b="1" dirty="0">
                <a:cs typeface="David" pitchFamily="34" charset="-79"/>
              </a:rPr>
              <a:t>יז</a:t>
            </a:r>
            <a:r>
              <a:rPr lang="he-IL" sz="2000" dirty="0">
                <a:cs typeface="David" pitchFamily="34" charset="-79"/>
              </a:rPr>
              <a:t> אָרוּר טַנְאֲךָ, וּמִשְׁאַרְתֶּךָ. </a:t>
            </a:r>
            <a:r>
              <a:rPr lang="he-IL" sz="2000" b="1" dirty="0">
                <a:cs typeface="David" pitchFamily="34" charset="-79"/>
              </a:rPr>
              <a:t>יח</a:t>
            </a:r>
            <a:r>
              <a:rPr lang="he-IL" sz="2000" dirty="0">
                <a:cs typeface="David" pitchFamily="34" charset="-79"/>
              </a:rPr>
              <a:t> אָרוּר פְּרִי-בִטְנְךָ, וּפְרִי אַדְמָתֶךָ--שְׁגַר אֲלָפֶיךָ, וְעַשְׁתְּרֹת צֹאנֶךָ. </a:t>
            </a:r>
            <a:r>
              <a:rPr lang="he-IL" sz="2000" b="1" dirty="0">
                <a:cs typeface="David" pitchFamily="34" charset="-79"/>
              </a:rPr>
              <a:t>יט</a:t>
            </a:r>
            <a:r>
              <a:rPr lang="he-IL" sz="2000" dirty="0">
                <a:cs typeface="David" pitchFamily="34" charset="-79"/>
              </a:rPr>
              <a:t> אָרוּר אַתָּה, בְּבֹאֶךָ; וְאָרוּר אַתָּה, בְּצֵאתֶךָ. </a:t>
            </a:r>
            <a:r>
              <a:rPr lang="he-IL" sz="2000" b="1" dirty="0">
                <a:cs typeface="David" pitchFamily="34" charset="-79"/>
              </a:rPr>
              <a:t>כ</a:t>
            </a:r>
            <a:r>
              <a:rPr lang="he-IL" sz="2000" dirty="0">
                <a:cs typeface="David" pitchFamily="34" charset="-79"/>
              </a:rPr>
              <a:t> יְשַׁלַּח יְהוָה בְּךָ אֶת-הַמְּאֵרָה אֶת-הַמְּהוּמָה, וְאֶת-הַמִּגְעֶרֶת, בְּכָל-מִשְׁלַח יָדְךָ, אֲשֶׁר תַּעֲשֶׂה--עַד הִשָּׁמֶדְךָ וְעַד-אֲבָדְךָ מַהֵר, מִפְּנֵי רֹעַ מַעֲלָלֶיךָ אֲשֶׁר עֲזַבְתָּנִי. </a:t>
            </a:r>
            <a:r>
              <a:rPr lang="he-IL" sz="2000" b="1" dirty="0">
                <a:cs typeface="David" pitchFamily="34" charset="-79"/>
              </a:rPr>
              <a:t>כא</a:t>
            </a:r>
            <a:r>
              <a:rPr lang="he-IL" sz="2000" dirty="0">
                <a:cs typeface="David" pitchFamily="34" charset="-79"/>
              </a:rPr>
              <a:t> יַדְבֵּק יְהוָה בְּךָ, אֶת-הַדָּבֶר--עַד, כַּלֹּתוֹ אֹתְךָ, מֵעַל הָאֲדָמָה, אֲשֶׁר-אַתָּה בָא-שָׁמָּה לְרִשְׁתָּהּ. </a:t>
            </a:r>
            <a:r>
              <a:rPr lang="he-IL" sz="2000" b="1" dirty="0">
                <a:cs typeface="David" pitchFamily="34" charset="-79"/>
              </a:rPr>
              <a:t>כב</a:t>
            </a:r>
            <a:r>
              <a:rPr lang="he-IL" sz="2000" dirty="0">
                <a:cs typeface="David" pitchFamily="34" charset="-79"/>
              </a:rPr>
              <a:t> יַכְּכָה יְהוָה בַּשַּׁחֶפֶת וּבַקַּדַּחַת וּבַדַּלֶּקֶת, וּבַחַרְחֻר וּבַחֶרֶב, וּבַשִּׁדָּפוֹן, וּבַיֵּרָקוֹן; וּרְדָפוּךָ, עַד אָבְדֶךָ. </a:t>
            </a:r>
            <a:r>
              <a:rPr lang="he-IL" sz="2000" b="1" dirty="0">
                <a:cs typeface="David" pitchFamily="34" charset="-79"/>
              </a:rPr>
              <a:t>כג</a:t>
            </a:r>
            <a:r>
              <a:rPr lang="he-IL" sz="2000" dirty="0">
                <a:cs typeface="David" pitchFamily="34" charset="-79"/>
              </a:rPr>
              <a:t> וְהָיוּ שָׁמֶיךָ אֲשֶׁר עַל-רֹאשְׁךָ, נְחֹשֶׁת; וְהָאָרֶץ אֲשֶׁר-תַּחְתֶּיךָ, בַּרְזֶל. </a:t>
            </a:r>
            <a:r>
              <a:rPr lang="he-IL" sz="2000" b="1" dirty="0">
                <a:cs typeface="David" pitchFamily="34" charset="-79"/>
              </a:rPr>
              <a:t>כד</a:t>
            </a:r>
            <a:r>
              <a:rPr lang="he-IL" sz="2000" dirty="0">
                <a:cs typeface="David" pitchFamily="34" charset="-79"/>
              </a:rPr>
              <a:t> יִתֵּן יְהוָה אֶת-מְטַר אַרְצְךָ, אָבָק וְעָפָר: מִן-הַשָּׁמַיִם יֵרֵד עָלֶיךָ, עַד הִשָּׁמְדָךְ. </a:t>
            </a:r>
            <a:r>
              <a:rPr lang="he-IL" sz="2000" b="1" dirty="0">
                <a:cs typeface="David" pitchFamily="34" charset="-79"/>
              </a:rPr>
              <a:t>כה</a:t>
            </a:r>
            <a:r>
              <a:rPr lang="he-IL" sz="2000" dirty="0">
                <a:cs typeface="David" pitchFamily="34" charset="-79"/>
              </a:rPr>
              <a:t> יִתֶּנְךָ יְהוָה נִגָּף, לִפְנֵי אֹיְבֶיךָ--בְּדֶרֶךְ אֶחָד תֵּצֵא אֵלָיו, וּבְשִׁבְעָה דְרָכִים תָּנוּס לְפָנָיו; וְהָיִיתָ לְזַעֲוָה, לְכֹל מַמְלְכוֹת הָאָרֶץ. </a:t>
            </a:r>
            <a:r>
              <a:rPr lang="he-IL" sz="2000" b="1" dirty="0">
                <a:cs typeface="David" pitchFamily="34" charset="-79"/>
              </a:rPr>
              <a:t>כו</a:t>
            </a:r>
            <a:r>
              <a:rPr lang="he-IL" sz="2000" dirty="0">
                <a:cs typeface="David" pitchFamily="34" charset="-79"/>
              </a:rPr>
              <a:t> וְהָיְתָה נִבְלָתְךָ לְמַאֲכָל, לְכָל-עוֹף הַשָּׁמַיִם וּלְבֶהֱמַת הָאָרֶץ; וְאֵין, מַחֲרִיד. </a:t>
            </a:r>
            <a:r>
              <a:rPr lang="he-IL" sz="2000" b="1" dirty="0">
                <a:cs typeface="David" pitchFamily="34" charset="-79"/>
              </a:rPr>
              <a:t>כז</a:t>
            </a:r>
            <a:r>
              <a:rPr lang="he-IL" sz="2000" dirty="0">
                <a:cs typeface="David" pitchFamily="34" charset="-79"/>
              </a:rPr>
              <a:t> יַכְּכָה יְהוָה בִּשְׁחִין מִצְרַיִם, </a:t>
            </a:r>
            <a:r>
              <a:rPr lang="he-IL" sz="2000" dirty="0" smtClean="0">
                <a:cs typeface="David" pitchFamily="34" charset="-79"/>
              </a:rPr>
              <a:t>וּבַטְּחֹרִים, </a:t>
            </a:r>
            <a:r>
              <a:rPr lang="he-IL" sz="2000" dirty="0">
                <a:cs typeface="David" pitchFamily="34" charset="-79"/>
              </a:rPr>
              <a:t>וּבַגָּרָב, וּבֶחָרֶס--אֲשֶׁר לֹא-תוּכַל, לְהֵרָפֵא. </a:t>
            </a:r>
            <a:r>
              <a:rPr lang="he-IL" sz="2000" b="1" dirty="0">
                <a:cs typeface="David" pitchFamily="34" charset="-79"/>
              </a:rPr>
              <a:t>כח</a:t>
            </a:r>
            <a:r>
              <a:rPr lang="he-IL" sz="2000" dirty="0">
                <a:cs typeface="David" pitchFamily="34" charset="-79"/>
              </a:rPr>
              <a:t> יַכְּכָה יְהוָה, בְּשִׁגָּעוֹן וּבְעִוָּרוֹן; וּבְתִמְהוֹן, לֵבָב. </a:t>
            </a:r>
            <a:r>
              <a:rPr lang="he-IL" sz="2000" b="1" dirty="0">
                <a:cs typeface="David" pitchFamily="34" charset="-79"/>
              </a:rPr>
              <a:t>כט</a:t>
            </a:r>
            <a:r>
              <a:rPr lang="he-IL" sz="2000" dirty="0">
                <a:cs typeface="David" pitchFamily="34" charset="-79"/>
              </a:rPr>
              <a:t> וְהָיִיתָ מְמַשֵּׁשׁ בַּצָּהֳרַיִם, כַּאֲשֶׁר יְמַשֵּׁשׁ הָעִוֵּר בָּאֲפֵלָה, וְלֹא תַצְלִיחַ, אֶת-דְּרָכֶיךָ; וְהָיִיתָ אַךְ עָשׁוּק וְגָזוּל, כָּל-הַיָּמִים--וְאֵין מוֹשִׁיעַ. </a:t>
            </a:r>
            <a:r>
              <a:rPr lang="he-IL" sz="2000" b="1" dirty="0">
                <a:cs typeface="David" pitchFamily="34" charset="-79"/>
              </a:rPr>
              <a:t>ל</a:t>
            </a:r>
            <a:r>
              <a:rPr lang="he-IL" sz="2000" dirty="0">
                <a:cs typeface="David" pitchFamily="34" charset="-79"/>
              </a:rPr>
              <a:t> אִשָּׁה תְאָרֵשׂ, וְאִישׁ אַחֵר </a:t>
            </a:r>
            <a:r>
              <a:rPr lang="he-IL" sz="2000" dirty="0" smtClean="0">
                <a:cs typeface="David" pitchFamily="34" charset="-79"/>
              </a:rPr>
              <a:t>יִשְׁכָּבֶנָּה-</a:t>
            </a:r>
            <a:r>
              <a:rPr lang="he-IL" sz="2000" dirty="0">
                <a:cs typeface="David" pitchFamily="34" charset="-79"/>
              </a:rPr>
              <a:t>-בַּיִת תִּבְנֶה, וְלֹא-תֵשֵׁב בּוֹ; כֶּרֶם תִּטַּע, וְלֹא תְחַלְּלֶנּוּ. </a:t>
            </a:r>
            <a:r>
              <a:rPr lang="he-IL" sz="2000" b="1" dirty="0">
                <a:cs typeface="David" pitchFamily="34" charset="-79"/>
              </a:rPr>
              <a:t>לא</a:t>
            </a:r>
            <a:r>
              <a:rPr lang="he-IL" sz="2000" dirty="0">
                <a:cs typeface="David" pitchFamily="34" charset="-79"/>
              </a:rPr>
              <a:t> שׁוֹרְךָ טָבוּחַ לְעֵינֶיךָ, וְלֹא תֹאכַל מִמֶּנּוּ--חֲמֹרְךָ גָּזוּל מִלְּפָנֶיךָ, וְלֹא יָשׁוּב לָךְ; צֹאנְךָ נְתֻנוֹת לְאֹיְבֶיךָ, וְאֵין לְךָ </a:t>
            </a:r>
            <a:r>
              <a:rPr lang="he-IL" sz="2000" dirty="0" smtClean="0">
                <a:cs typeface="David" pitchFamily="34" charset="-79"/>
              </a:rPr>
              <a:t>מוֹשִׁיעַ.</a:t>
            </a:r>
          </a:p>
          <a:p>
            <a:pPr marL="0" indent="0" algn="r">
              <a:buNone/>
            </a:pPr>
            <a:endParaRPr lang="he-IL" sz="2000" dirty="0">
              <a:cs typeface="David" pitchFamily="34" charset="-79"/>
            </a:endParaRPr>
          </a:p>
        </p:txBody>
      </p:sp>
    </p:spTree>
    <p:extLst>
      <p:ext uri="{BB962C8B-B14F-4D97-AF65-F5344CB8AC3E}">
        <p14:creationId xmlns:p14="http://schemas.microsoft.com/office/powerpoint/2010/main" val="3571477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Autofit/>
          </a:bodyPr>
          <a:lstStyle/>
          <a:p>
            <a:r>
              <a:rPr lang="he-IL" sz="3600" b="1" dirty="0" smtClean="0">
                <a:solidFill>
                  <a:schemeClr val="accent1"/>
                </a:solidFill>
                <a:effectLst>
                  <a:outerShdw blurRad="38100" dist="38100" dir="2700000" algn="tl">
                    <a:srgbClr val="000000">
                      <a:alpha val="43137"/>
                    </a:srgbClr>
                  </a:outerShdw>
                </a:effectLst>
              </a:rPr>
              <a:t>דברים פרק כח</a:t>
            </a:r>
            <a:br>
              <a:rPr lang="he-IL" sz="3600" b="1" dirty="0" smtClean="0">
                <a:solidFill>
                  <a:schemeClr val="accent1"/>
                </a:solidFill>
                <a:effectLst>
                  <a:outerShdw blurRad="38100" dist="38100" dir="2700000" algn="tl">
                    <a:srgbClr val="000000">
                      <a:alpha val="43137"/>
                    </a:srgbClr>
                  </a:outerShdw>
                </a:effectLst>
              </a:rPr>
            </a:br>
            <a:r>
              <a:rPr lang="en-GB" sz="2800" b="1" dirty="0" smtClean="0">
                <a:solidFill>
                  <a:schemeClr val="accent1"/>
                </a:solidFill>
                <a:effectLst>
                  <a:outerShdw blurRad="38100" dist="38100" dir="2700000" algn="tl">
                    <a:srgbClr val="000000">
                      <a:alpha val="43137"/>
                    </a:srgbClr>
                  </a:outerShdw>
                </a:effectLst>
              </a:rPr>
              <a:t>If things go well then there will be good things in the land, otherwise there will be exile.</a:t>
            </a:r>
            <a:endParaRPr lang="he-IL" sz="2800"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600200"/>
            <a:ext cx="8839200" cy="4525963"/>
          </a:xfrm>
        </p:spPr>
        <p:txBody>
          <a:bodyPr>
            <a:noAutofit/>
          </a:bodyPr>
          <a:lstStyle/>
          <a:p>
            <a:pPr marL="0" indent="0" algn="r" rtl="1">
              <a:buNone/>
            </a:pPr>
            <a:r>
              <a:rPr lang="he-IL" sz="2000" b="1" dirty="0" smtClean="0">
                <a:cs typeface="David" pitchFamily="34" charset="-79"/>
              </a:rPr>
              <a:t>לב</a:t>
            </a:r>
            <a:r>
              <a:rPr lang="he-IL" sz="2000" dirty="0" smtClean="0">
                <a:cs typeface="David" pitchFamily="34" charset="-79"/>
              </a:rPr>
              <a:t> </a:t>
            </a:r>
            <a:r>
              <a:rPr lang="he-IL" sz="2000" dirty="0">
                <a:cs typeface="David" pitchFamily="34" charset="-79"/>
              </a:rPr>
              <a:t>בָּנֶיךָ וּבְנֹתֶיךָ נְתֻנִים לְעַם אַחֵר, וְעֵינֶיךָ רֹאוֹת, וְכָלוֹת אֲלֵיהֶם, כָּל-הַיּוֹם; וְאֵין לְאֵל, יָדֶךָ. </a:t>
            </a:r>
            <a:r>
              <a:rPr lang="he-IL" sz="2000" b="1" dirty="0">
                <a:cs typeface="David" pitchFamily="34" charset="-79"/>
              </a:rPr>
              <a:t>לג</a:t>
            </a:r>
            <a:r>
              <a:rPr lang="he-IL" sz="2000" dirty="0">
                <a:cs typeface="David" pitchFamily="34" charset="-79"/>
              </a:rPr>
              <a:t> פְּרִי אַדְמָתְךָ וְכָל-יְגִיעֲךָ, יֹאכַל עַם אֲשֶׁר לֹא-יָדָעְתָּ; וְהָיִיתָ, רַק עָשׁוּק וְרָצוּץ--כָּל-הַיָּמִים. </a:t>
            </a:r>
            <a:r>
              <a:rPr lang="he-IL" sz="2000" b="1" dirty="0">
                <a:cs typeface="David" pitchFamily="34" charset="-79"/>
              </a:rPr>
              <a:t>לד</a:t>
            </a:r>
            <a:r>
              <a:rPr lang="he-IL" sz="2000" dirty="0">
                <a:cs typeface="David" pitchFamily="34" charset="-79"/>
              </a:rPr>
              <a:t> וְהָיִיתָ, מְשֻׁגָּע, מִמַּרְאֵה עֵינֶיךָ, אֲשֶׁר תִּרְאֶה. </a:t>
            </a:r>
            <a:r>
              <a:rPr lang="he-IL" sz="2000" b="1" dirty="0">
                <a:cs typeface="David" pitchFamily="34" charset="-79"/>
              </a:rPr>
              <a:t>לה</a:t>
            </a:r>
            <a:r>
              <a:rPr lang="he-IL" sz="2000" dirty="0">
                <a:cs typeface="David" pitchFamily="34" charset="-79"/>
              </a:rPr>
              <a:t> יַכְּכָה יְהוָה בִּשְׁחִין רָע, עַל-הַבִּרְכַּיִם וְעַל-הַשֹּׁקַיִם, אֲשֶׁר לֹא-תוּכַל, לְהֵרָפֵא--מִכַּף רַגְלְךָ, וְעַד קָדְקֳדֶךָ. </a:t>
            </a:r>
            <a:r>
              <a:rPr lang="he-IL" sz="2000" b="1" dirty="0">
                <a:cs typeface="David" pitchFamily="34" charset="-79"/>
              </a:rPr>
              <a:t>לו</a:t>
            </a:r>
            <a:r>
              <a:rPr lang="he-IL" sz="2000" dirty="0">
                <a:cs typeface="David" pitchFamily="34" charset="-79"/>
              </a:rPr>
              <a:t> יוֹלֵךְ יְהוָה אֹתְךָ, וְאֶת-מַלְכְּךָ אֲשֶׁר תָּקִים עָלֶיךָ, אֶל-גּוֹי, אֲשֶׁר לֹא-יָדַעְתָּ אַתָּה וַאֲבֹתֶיךָ; וְעָבַדְתָּ שָּׁם אֱלֹהִים אֲחֵרִים, עֵץ וָאָבֶן. </a:t>
            </a:r>
            <a:r>
              <a:rPr lang="he-IL" sz="2000" b="1" dirty="0">
                <a:cs typeface="David" pitchFamily="34" charset="-79"/>
              </a:rPr>
              <a:t>לז</a:t>
            </a:r>
            <a:r>
              <a:rPr lang="he-IL" sz="2000" dirty="0">
                <a:cs typeface="David" pitchFamily="34" charset="-79"/>
              </a:rPr>
              <a:t> וְהָיִיתָ לְשַׁמָּה, לְמָשָׁל וְלִשְׁנִינָה--בְּכֹל, הָעַמִּים, אֲשֶׁר-יְנַהֶגְךָ יְהוָה, שָׁמָּה. </a:t>
            </a:r>
            <a:r>
              <a:rPr lang="he-IL" sz="2000" b="1" dirty="0">
                <a:cs typeface="David" pitchFamily="34" charset="-79"/>
              </a:rPr>
              <a:t>לח</a:t>
            </a:r>
            <a:r>
              <a:rPr lang="he-IL" sz="2000" dirty="0">
                <a:cs typeface="David" pitchFamily="34" charset="-79"/>
              </a:rPr>
              <a:t> זֶרַע רַב, תּוֹצִיא הַשָּׂדֶה; וּמְעַט תֶּאֱסֹף, כִּי יַחְסְלֶנּוּ הָאַרְבֶּה. </a:t>
            </a:r>
            <a:r>
              <a:rPr lang="he-IL" sz="2000" b="1" dirty="0">
                <a:cs typeface="David" pitchFamily="34" charset="-79"/>
              </a:rPr>
              <a:t>לט</a:t>
            </a:r>
            <a:r>
              <a:rPr lang="he-IL" sz="2000" dirty="0">
                <a:cs typeface="David" pitchFamily="34" charset="-79"/>
              </a:rPr>
              <a:t> כְּרָמִים תִּטַּע, וְעָבָדְתָּ; וְיַיִן לֹא-תִשְׁתֶּה וְלֹא תֶאֱגֹר, כִּי תֹאכְלֶנּוּ הַתֹּלָעַת. </a:t>
            </a:r>
            <a:r>
              <a:rPr lang="he-IL" sz="2000" b="1" dirty="0">
                <a:cs typeface="David" pitchFamily="34" charset="-79"/>
              </a:rPr>
              <a:t>מ</a:t>
            </a:r>
            <a:r>
              <a:rPr lang="he-IL" sz="2000" dirty="0">
                <a:cs typeface="David" pitchFamily="34" charset="-79"/>
              </a:rPr>
              <a:t> זֵיתִים יִהְיוּ לְךָ, בְּכָל-גְּבוּלֶךָ; וְשֶׁמֶן לֹא תָסוּךְ, כִּי יִשַּׁל זֵיתֶךָ. </a:t>
            </a:r>
            <a:r>
              <a:rPr lang="he-IL" sz="2000" b="1" dirty="0">
                <a:cs typeface="David" pitchFamily="34" charset="-79"/>
              </a:rPr>
              <a:t>מא</a:t>
            </a:r>
            <a:r>
              <a:rPr lang="he-IL" sz="2000" dirty="0">
                <a:cs typeface="David" pitchFamily="34" charset="-79"/>
              </a:rPr>
              <a:t> בָּנִים וּבָנוֹת, תּוֹלִיד; וְלֹא-יִהְיוּ לָךְ, כִּי יֵלְכוּ בַּשֶּׁבִי. </a:t>
            </a:r>
            <a:r>
              <a:rPr lang="he-IL" sz="2000" b="1" dirty="0">
                <a:cs typeface="David" pitchFamily="34" charset="-79"/>
              </a:rPr>
              <a:t>מב</a:t>
            </a:r>
            <a:r>
              <a:rPr lang="he-IL" sz="2000" dirty="0">
                <a:cs typeface="David" pitchFamily="34" charset="-79"/>
              </a:rPr>
              <a:t> כָּל-עֵצְךָ, וּפְרִי אַדְמָתֶךָ, יְיָרֵשׁ, הַצְּלָצַל. </a:t>
            </a:r>
            <a:r>
              <a:rPr lang="he-IL" sz="2000" b="1" dirty="0">
                <a:cs typeface="David" pitchFamily="34" charset="-79"/>
              </a:rPr>
              <a:t>מג</a:t>
            </a:r>
            <a:r>
              <a:rPr lang="he-IL" sz="2000" dirty="0">
                <a:cs typeface="David" pitchFamily="34" charset="-79"/>
              </a:rPr>
              <a:t> הַגֵּר אֲשֶׁר בְּקִרְבְּךָ, יַעֲלֶה עָלֶיךָ מַעְלָה מָּעְלָה; וְאַתָּה תֵרֵד, מַטָּה מָּטָּה. </a:t>
            </a:r>
            <a:r>
              <a:rPr lang="he-IL" sz="2000" b="1" dirty="0">
                <a:cs typeface="David" pitchFamily="34" charset="-79"/>
              </a:rPr>
              <a:t>מד</a:t>
            </a:r>
            <a:r>
              <a:rPr lang="he-IL" sz="2000" dirty="0">
                <a:cs typeface="David" pitchFamily="34" charset="-79"/>
              </a:rPr>
              <a:t> הוּא יַלְוְךָ, וְאַתָּה לֹא תַלְוֶנּוּ; הוּא יִהְיֶה לְרֹאשׁ, וְאַתָּה תִּהְיֶה לְזָנָב. </a:t>
            </a:r>
            <a:r>
              <a:rPr lang="he-IL" sz="2000" b="1" dirty="0">
                <a:cs typeface="David" pitchFamily="34" charset="-79"/>
              </a:rPr>
              <a:t>מה</a:t>
            </a:r>
            <a:r>
              <a:rPr lang="he-IL" sz="2000" dirty="0">
                <a:cs typeface="David" pitchFamily="34" charset="-79"/>
              </a:rPr>
              <a:t> וּבָאוּ עָלֶיךָ כָּל-הַקְּלָלוֹת הָאֵלֶּה, וּרְדָפוּךָ וְהִשִּׂיגוּךָ, עַד, הִשָּׁמְדָךְ: כִּי-לֹא שָׁמַעְתָּ, בְּקוֹל יְהוָה אֱלֹהֶיךָ--לִשְׁמֹר מִצְו‍ֹתָיו וְחֻקֹּתָיו, אֲשֶׁר צִוָּךְ. </a:t>
            </a:r>
            <a:r>
              <a:rPr lang="he-IL" sz="2000" b="1" dirty="0">
                <a:cs typeface="David" pitchFamily="34" charset="-79"/>
              </a:rPr>
              <a:t>מו</a:t>
            </a:r>
            <a:r>
              <a:rPr lang="he-IL" sz="2000" dirty="0">
                <a:cs typeface="David" pitchFamily="34" charset="-79"/>
              </a:rPr>
              <a:t> וְהָיוּ בְךָ, לְאוֹת וּלְמוֹפֵת; וּבְזַרְעֲךָ, עַד-עוֹלָם. </a:t>
            </a:r>
            <a:r>
              <a:rPr lang="he-IL" sz="2000" b="1" dirty="0">
                <a:cs typeface="David" pitchFamily="34" charset="-79"/>
              </a:rPr>
              <a:t>מז</a:t>
            </a:r>
            <a:r>
              <a:rPr lang="he-IL" sz="2000" dirty="0">
                <a:cs typeface="David" pitchFamily="34" charset="-79"/>
              </a:rPr>
              <a:t> תַּחַת, אֲשֶׁר לֹא-עָבַדְתָּ אֶת-יְהוָה אֱלֹהֶיךָ, בְּשִׂמְחָה, וּבְטוּב לֵבָב--מֵרֹב, כֹּל. </a:t>
            </a:r>
            <a:r>
              <a:rPr lang="he-IL" sz="2000" b="1" dirty="0">
                <a:cs typeface="David" pitchFamily="34" charset="-79"/>
              </a:rPr>
              <a:t>מח</a:t>
            </a:r>
            <a:r>
              <a:rPr lang="he-IL" sz="2000" dirty="0">
                <a:cs typeface="David" pitchFamily="34" charset="-79"/>
              </a:rPr>
              <a:t> וְעָבַדְתָּ אֶת-אֹיְבֶיךָ, אֲשֶׁר יְשַׁלְּחֶנּוּ יְהוָה בָּךְ, בְּרָעָב וּבְצָמָא וּבְעֵירֹם, וּבְחֹסֶר כֹּל; וְנָתַן עֹל בַּרְזֶל, עַל-צַוָּארֶךָ, עַד הִשְׁמִידוֹ, אֹתָךְ. </a:t>
            </a:r>
            <a:r>
              <a:rPr lang="he-IL" sz="2000" b="1" dirty="0">
                <a:cs typeface="David" pitchFamily="34" charset="-79"/>
              </a:rPr>
              <a:t>מט</a:t>
            </a:r>
            <a:r>
              <a:rPr lang="he-IL" sz="2000" dirty="0">
                <a:cs typeface="David" pitchFamily="34" charset="-79"/>
              </a:rPr>
              <a:t> יִשָּׂא יְהוָה עָלֶיךָ גּוֹי מֵרָחֹק מִקְצֵה הָאָרֶץ, כַּאֲשֶׁר יִדְאֶה הַנָּשֶׁר: גּוֹי, אֲשֶׁר לֹא-תִשְׁמַע לְשֹׁנוֹ. </a:t>
            </a:r>
            <a:r>
              <a:rPr lang="he-IL" sz="2000" b="1" dirty="0">
                <a:cs typeface="David" pitchFamily="34" charset="-79"/>
              </a:rPr>
              <a:t>נ</a:t>
            </a:r>
            <a:r>
              <a:rPr lang="he-IL" sz="2000" dirty="0">
                <a:cs typeface="David" pitchFamily="34" charset="-79"/>
              </a:rPr>
              <a:t> גּוֹי, עַז פָּנִים, אֲשֶׁר לֹא-יִשָּׂא פָנִים לְזָקֵן, וְנַעַר לֹא יָחֹן. </a:t>
            </a:r>
            <a:r>
              <a:rPr lang="he-IL" sz="2000" b="1" dirty="0">
                <a:cs typeface="David" pitchFamily="34" charset="-79"/>
              </a:rPr>
              <a:t>נא</a:t>
            </a:r>
            <a:r>
              <a:rPr lang="he-IL" sz="2000" dirty="0">
                <a:cs typeface="David" pitchFamily="34" charset="-79"/>
              </a:rPr>
              <a:t> וְאָכַל פְּרִי בְהֶמְתְּךָ וּפְרִי-אַדְמָתְךָ, עַד הִשָּׁמְדָךְ, אֲשֶׁר לֹא-יַשְׁאִיר לְךָ דָּגָן תִּירוֹשׁ וְיִצְהָר, שְׁגַר אֲלָפֶיךָ וְעַשְׁתְּרֹת צֹאנֶךָ--עַד הַאֲבִידוֹ, אֹתָךְ. </a:t>
            </a:r>
          </a:p>
        </p:txBody>
      </p:sp>
    </p:spTree>
    <p:extLst>
      <p:ext uri="{BB962C8B-B14F-4D97-AF65-F5344CB8AC3E}">
        <p14:creationId xmlns:p14="http://schemas.microsoft.com/office/powerpoint/2010/main" val="3953834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Autofit/>
          </a:bodyPr>
          <a:lstStyle/>
          <a:p>
            <a:r>
              <a:rPr lang="he-IL" sz="3600" b="1" dirty="0" smtClean="0">
                <a:solidFill>
                  <a:schemeClr val="accent1"/>
                </a:solidFill>
                <a:effectLst>
                  <a:outerShdw blurRad="38100" dist="38100" dir="2700000" algn="tl">
                    <a:srgbClr val="000000">
                      <a:alpha val="43137"/>
                    </a:srgbClr>
                  </a:outerShdw>
                </a:effectLst>
              </a:rPr>
              <a:t>דברים פרק כח</a:t>
            </a:r>
            <a:br>
              <a:rPr lang="he-IL" sz="3600" b="1" dirty="0" smtClean="0">
                <a:solidFill>
                  <a:schemeClr val="accent1"/>
                </a:solidFill>
                <a:effectLst>
                  <a:outerShdw blurRad="38100" dist="38100" dir="2700000" algn="tl">
                    <a:srgbClr val="000000">
                      <a:alpha val="43137"/>
                    </a:srgbClr>
                  </a:outerShdw>
                </a:effectLst>
              </a:rPr>
            </a:br>
            <a:r>
              <a:rPr lang="en-GB" sz="2800" b="1" dirty="0" smtClean="0">
                <a:solidFill>
                  <a:schemeClr val="accent1"/>
                </a:solidFill>
                <a:effectLst>
                  <a:outerShdw blurRad="38100" dist="38100" dir="2700000" algn="tl">
                    <a:srgbClr val="000000">
                      <a:alpha val="43137"/>
                    </a:srgbClr>
                  </a:outerShdw>
                </a:effectLst>
              </a:rPr>
              <a:t>If things go well then there will be good things in the land, otherwise there will be exile.</a:t>
            </a:r>
            <a:endParaRPr lang="he-IL" sz="2800"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600200"/>
            <a:ext cx="8839200" cy="4525963"/>
          </a:xfrm>
        </p:spPr>
        <p:txBody>
          <a:bodyPr>
            <a:noAutofit/>
          </a:bodyPr>
          <a:lstStyle/>
          <a:p>
            <a:pPr marL="0" indent="0" algn="r" rtl="1">
              <a:buNone/>
            </a:pPr>
            <a:r>
              <a:rPr lang="he-IL" sz="2000" b="1" dirty="0" smtClean="0">
                <a:cs typeface="David" pitchFamily="34" charset="-79"/>
              </a:rPr>
              <a:t>נב</a:t>
            </a:r>
            <a:r>
              <a:rPr lang="he-IL" sz="2000" dirty="0" smtClean="0">
                <a:cs typeface="David" pitchFamily="34" charset="-79"/>
              </a:rPr>
              <a:t> </a:t>
            </a:r>
            <a:r>
              <a:rPr lang="he-IL" sz="2000" dirty="0">
                <a:cs typeface="David" pitchFamily="34" charset="-79"/>
              </a:rPr>
              <a:t>וְהֵצַר לְךָ בְּכָל-שְׁעָרֶיךָ, עַד רֶדֶת חֹמֹתֶיךָ הַגְּבֹהֹת וְהַבְּצֻרוֹת, אֲשֶׁר אַתָּה בֹּטֵחַ בָּהֵן, בְּכָל-אַרְצֶךָ; וְהֵצַר לְךָ, בְּכָל-שְׁעָרֶיךָ, בְּכָל-אַרְצְךָ, אֲשֶׁר נָתַן יְהוָה אֱלֹהֶיךָ לָךְ. </a:t>
            </a:r>
            <a:r>
              <a:rPr lang="he-IL" sz="2000" b="1" dirty="0">
                <a:cs typeface="David" pitchFamily="34" charset="-79"/>
              </a:rPr>
              <a:t>נג</a:t>
            </a:r>
            <a:r>
              <a:rPr lang="he-IL" sz="2000" dirty="0">
                <a:cs typeface="David" pitchFamily="34" charset="-79"/>
              </a:rPr>
              <a:t> וְאָכַלְתָּ פְרִי-בִטְנְךָ, בְּשַׂר בָּנֶיךָ וּבְנֹתֶיךָ, אֲשֶׁר נָתַן-לְךָ, יְהוָה אֱלֹהֶיךָ--בְּמָצוֹר, וּבְמָצוֹק, אֲשֶׁר-יָצִיק לְךָ, אֹיְבֶךָ. </a:t>
            </a:r>
            <a:r>
              <a:rPr lang="he-IL" sz="2000" b="1" dirty="0">
                <a:cs typeface="David" pitchFamily="34" charset="-79"/>
              </a:rPr>
              <a:t>נד</a:t>
            </a:r>
            <a:r>
              <a:rPr lang="he-IL" sz="2000" dirty="0">
                <a:cs typeface="David" pitchFamily="34" charset="-79"/>
              </a:rPr>
              <a:t> הָאִישׁ הָרַךְ בְּךָ, וְהֶעָנֹג מְאֹד--תֵּרַע עֵינוֹ בְאָחִיו וּבְאֵשֶׁת חֵיקוֹ, וּבְיֶתֶר בָּנָיו אֲשֶׁר יוֹתִיר. </a:t>
            </a:r>
            <a:r>
              <a:rPr lang="he-IL" sz="2000" b="1" dirty="0">
                <a:cs typeface="David" pitchFamily="34" charset="-79"/>
              </a:rPr>
              <a:t>נה</a:t>
            </a:r>
            <a:r>
              <a:rPr lang="he-IL" sz="2000" dirty="0">
                <a:cs typeface="David" pitchFamily="34" charset="-79"/>
              </a:rPr>
              <a:t> מִתֵּת לְאַחַד מֵהֶם, מִבְּשַׂר בָּנָיו אֲשֶׁר יֹאכֵל, מִבְּלִי הִשְׁאִיר-לוֹ, כֹּל--בְּמָצוֹר, וּבְמָצוֹק, אֲשֶׁר יָצִיק לְךָ אֹיִבְךָ, בְּכָל-שְׁעָרֶיךָ. </a:t>
            </a:r>
            <a:r>
              <a:rPr lang="he-IL" sz="2000" b="1" dirty="0">
                <a:cs typeface="David" pitchFamily="34" charset="-79"/>
              </a:rPr>
              <a:t>נו</a:t>
            </a:r>
            <a:r>
              <a:rPr lang="he-IL" sz="2000" dirty="0">
                <a:cs typeface="David" pitchFamily="34" charset="-79"/>
              </a:rPr>
              <a:t> הָרַכָּה בְךָ וְהָעֲנֻגָּה, אֲשֶׁר לֹא-נִסְּתָה כַף-רַגְלָהּ הַצֵּג עַל-הָאָרֶץ, מֵהִתְעַנֵּג, וּמֵרֹךְ--תֵּרַע עֵינָהּ בְּאִישׁ חֵיקָהּ, וּבִבְנָהּ וּבְבִתָּהּ. </a:t>
            </a:r>
            <a:r>
              <a:rPr lang="he-IL" sz="2000" b="1" dirty="0">
                <a:cs typeface="David" pitchFamily="34" charset="-79"/>
              </a:rPr>
              <a:t>נז</a:t>
            </a:r>
            <a:r>
              <a:rPr lang="he-IL" sz="2000" dirty="0">
                <a:cs typeface="David" pitchFamily="34" charset="-79"/>
              </a:rPr>
              <a:t> וּבְשִׁלְיָתָהּ הַיּוֹצֵת מִבֵּין רַגְלֶיהָ, וּבְבָנֶיהָ אֲשֶׁר תֵּלֵד, כִּי-תֹאכְלֵם בְּחֹסֶר-כֹּל, בַּסָּתֶר--בְּמָצוֹר, וּבְמָצוֹק, אֲשֶׁר יָצִיק לְךָ אֹיִבְךָ, בִּשְׁעָרֶיךָ. </a:t>
            </a:r>
            <a:r>
              <a:rPr lang="he-IL" sz="2000" b="1" dirty="0">
                <a:cs typeface="David" pitchFamily="34" charset="-79"/>
              </a:rPr>
              <a:t>נח</a:t>
            </a:r>
            <a:r>
              <a:rPr lang="he-IL" sz="2000" dirty="0">
                <a:cs typeface="David" pitchFamily="34" charset="-79"/>
              </a:rPr>
              <a:t> אִם-לֹא תִשְׁמֹר לַעֲשׂוֹת, אֶת-כָּל-דִּבְרֵי הַתּוֹרָה הַזֹּאת, הַכְּתֻבִים, בַּסֵּפֶר הַזֶּה: לְיִרְאָה אֶת-הַשֵּׁם הַנִּכְבָּד וְהַנּוֹרָא, הַזֶּה--אֵת, יְהוָה אֱלֹהֶיךָ. </a:t>
            </a:r>
            <a:r>
              <a:rPr lang="he-IL" sz="2000" b="1" dirty="0">
                <a:cs typeface="David" pitchFamily="34" charset="-79"/>
              </a:rPr>
              <a:t>נט</a:t>
            </a:r>
            <a:r>
              <a:rPr lang="he-IL" sz="2000" dirty="0">
                <a:cs typeface="David" pitchFamily="34" charset="-79"/>
              </a:rPr>
              <a:t> וְהִפְלָא יְהוָה אֶת-מַכֹּתְךָ, וְאֵת מַכּוֹת זַרְעֶךָ: מַכּוֹת גְּדֹלֹת וְנֶאֱמָנוֹת, וָחֳלָיִם רָעִים וְנֶאֱמָנִים. </a:t>
            </a:r>
            <a:r>
              <a:rPr lang="he-IL" sz="2000" b="1" dirty="0">
                <a:cs typeface="David" pitchFamily="34" charset="-79"/>
              </a:rPr>
              <a:t>ס</a:t>
            </a:r>
            <a:r>
              <a:rPr lang="he-IL" sz="2000" dirty="0">
                <a:cs typeface="David" pitchFamily="34" charset="-79"/>
              </a:rPr>
              <a:t> וְהֵשִׁיב בְּךָ, אֵת כָּל-מַדְוֵה מִצְרַיִם, אֲשֶׁר יָגֹרְתָּ, מִפְּנֵיהֶם; וְדָבְקוּ, בָּךְ. </a:t>
            </a:r>
            <a:r>
              <a:rPr lang="he-IL" sz="2000" b="1" dirty="0">
                <a:cs typeface="David" pitchFamily="34" charset="-79"/>
              </a:rPr>
              <a:t>סא</a:t>
            </a:r>
            <a:r>
              <a:rPr lang="he-IL" sz="2000" dirty="0">
                <a:cs typeface="David" pitchFamily="34" charset="-79"/>
              </a:rPr>
              <a:t> גַּם כָּל-חֳלִי, וְכָל-מַכָּה, אֲשֶׁר לֹא כָתוּב, בְּסֵפֶר הַתּוֹרָה הַזֹּאת--יַעְלֵם יְהוָה עָלֶיךָ, עַד הִשָּׁמְדָךְ. </a:t>
            </a:r>
            <a:r>
              <a:rPr lang="he-IL" sz="2000" b="1" dirty="0">
                <a:cs typeface="David" pitchFamily="34" charset="-79"/>
              </a:rPr>
              <a:t>סב</a:t>
            </a:r>
            <a:r>
              <a:rPr lang="he-IL" sz="2000" dirty="0">
                <a:cs typeface="David" pitchFamily="34" charset="-79"/>
              </a:rPr>
              <a:t> וְנִשְׁאַרְתֶּם, בִּמְתֵי מְעָט, תַּחַת אֲשֶׁר הֱיִיתֶם, כְּכוֹכְבֵי הַשָּׁמַיִם לָרֹב: כִּי-לֹא שָׁמַעְתָּ, בְּקוֹל יְהוָה אֱלֹהֶיךָ. </a:t>
            </a:r>
            <a:r>
              <a:rPr lang="he-IL" sz="2000" b="1" dirty="0">
                <a:cs typeface="David" pitchFamily="34" charset="-79"/>
              </a:rPr>
              <a:t>סג</a:t>
            </a:r>
            <a:r>
              <a:rPr lang="he-IL" sz="2000" dirty="0">
                <a:cs typeface="David" pitchFamily="34" charset="-79"/>
              </a:rPr>
              <a:t> וְהָיָה כַּאֲשֶׁר-שָׂשׂ יְהוָה עֲלֵיכֶם, לְהֵיטִיב אֶתְכֶם וּלְהַרְבּוֹת אֶתְכֶם--כֵּן יָשִׂישׂ יְהוָה עֲלֵיכֶם, לְהַאֲבִיד אֶתְכֶם וּלְהַשְׁמִיד אֶתְכֶם; וְנִסַּחְתֶּם מֵעַל הָאֲדָמָה, אֲשֶׁר-אַתָּה בָא-שָׁמָּה לְרִשְׁתָּהּ. </a:t>
            </a:r>
            <a:r>
              <a:rPr lang="he-IL" sz="2000" b="1" dirty="0">
                <a:cs typeface="David" pitchFamily="34" charset="-79"/>
              </a:rPr>
              <a:t>סד</a:t>
            </a:r>
            <a:r>
              <a:rPr lang="he-IL" sz="2000" dirty="0">
                <a:cs typeface="David" pitchFamily="34" charset="-79"/>
              </a:rPr>
              <a:t> וֶהֱפִיצְךָ יְהוָה בְּכָל-הָעַמִּים, מִקְצֵה הָאָרֶץ וְעַד-קְצֵה הָאָרֶץ; וְעָבַדְתָּ שָּׁם אֱלֹהִים אֲחֵרִים, אֲשֶׁר לֹא-יָדַעְתָּ אַתָּה וַאֲבֹתֶיךָ--עֵץ וָאָבֶן. </a:t>
            </a:r>
            <a:r>
              <a:rPr lang="he-IL" sz="2000" b="1" dirty="0">
                <a:cs typeface="David" pitchFamily="34" charset="-79"/>
              </a:rPr>
              <a:t>סה</a:t>
            </a:r>
            <a:r>
              <a:rPr lang="he-IL" sz="2000" dirty="0">
                <a:cs typeface="David" pitchFamily="34" charset="-79"/>
              </a:rPr>
              <a:t> וּבַגּוֹיִם הָהֵם לֹא תַרְגִּיעַ, וְלֹא-יִהְיֶה מָנוֹחַ לְכַף-רַגְלֶךָ; וְנָתַן יְהוָה לְךָ שָׁם לֵב רַגָּז, וְכִלְיוֹן עֵינַיִם וְדַאֲבוֹן נָפֶשׁ. </a:t>
            </a:r>
            <a:endParaRPr lang="he-IL" sz="2000" dirty="0" smtClean="0">
              <a:cs typeface="David" pitchFamily="34" charset="-79"/>
            </a:endParaRPr>
          </a:p>
        </p:txBody>
      </p:sp>
    </p:spTree>
    <p:extLst>
      <p:ext uri="{BB962C8B-B14F-4D97-AF65-F5344CB8AC3E}">
        <p14:creationId xmlns:p14="http://schemas.microsoft.com/office/powerpoint/2010/main" val="1226883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Autofit/>
          </a:bodyPr>
          <a:lstStyle/>
          <a:p>
            <a:r>
              <a:rPr lang="he-IL" sz="3600" b="1" dirty="0" smtClean="0">
                <a:solidFill>
                  <a:schemeClr val="accent1"/>
                </a:solidFill>
                <a:effectLst>
                  <a:outerShdw blurRad="38100" dist="38100" dir="2700000" algn="tl">
                    <a:srgbClr val="000000">
                      <a:alpha val="43137"/>
                    </a:srgbClr>
                  </a:outerShdw>
                </a:effectLst>
              </a:rPr>
              <a:t>דברים פרק כח</a:t>
            </a:r>
            <a:br>
              <a:rPr lang="he-IL" sz="3600" b="1" dirty="0" smtClean="0">
                <a:solidFill>
                  <a:schemeClr val="accent1"/>
                </a:solidFill>
                <a:effectLst>
                  <a:outerShdw blurRad="38100" dist="38100" dir="2700000" algn="tl">
                    <a:srgbClr val="000000">
                      <a:alpha val="43137"/>
                    </a:srgbClr>
                  </a:outerShdw>
                </a:effectLst>
              </a:rPr>
            </a:br>
            <a:r>
              <a:rPr lang="en-GB" sz="2800" b="1" dirty="0" smtClean="0">
                <a:solidFill>
                  <a:schemeClr val="accent1"/>
                </a:solidFill>
                <a:effectLst>
                  <a:outerShdw blurRad="38100" dist="38100" dir="2700000" algn="tl">
                    <a:srgbClr val="000000">
                      <a:alpha val="43137"/>
                    </a:srgbClr>
                  </a:outerShdw>
                </a:effectLst>
              </a:rPr>
              <a:t>If things go well then there will be good things in the land, otherwise there will be exile.</a:t>
            </a:r>
            <a:endParaRPr lang="he-IL" sz="2800"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419600" y="1600200"/>
            <a:ext cx="4572000" cy="4953000"/>
          </a:xfrm>
        </p:spPr>
        <p:txBody>
          <a:bodyPr anchor="ctr">
            <a:noAutofit/>
          </a:bodyPr>
          <a:lstStyle/>
          <a:p>
            <a:pPr marL="0" indent="0" algn="r" rtl="1">
              <a:buNone/>
            </a:pPr>
            <a:r>
              <a:rPr lang="he-IL" sz="2200" b="1" dirty="0" smtClean="0">
                <a:cs typeface="David" pitchFamily="34" charset="-79"/>
              </a:rPr>
              <a:t>סו</a:t>
            </a:r>
            <a:r>
              <a:rPr lang="he-IL" sz="2200" dirty="0" smtClean="0">
                <a:cs typeface="David" pitchFamily="34" charset="-79"/>
              </a:rPr>
              <a:t> </a:t>
            </a:r>
            <a:r>
              <a:rPr lang="he-IL" sz="2200" dirty="0">
                <a:cs typeface="David" pitchFamily="34" charset="-79"/>
              </a:rPr>
              <a:t>וְהָיוּ חַיֶּיךָ, תְּלֻאִים לְךָ מִנֶּגֶד; וּפָחַדְתָּ לַיְלָה וְיוֹמָם, וְלֹא תַאֲמִין בְּחַיֶּיךָ. </a:t>
            </a:r>
            <a:endParaRPr lang="he-IL" sz="2200" dirty="0" smtClean="0">
              <a:cs typeface="David" pitchFamily="34" charset="-79"/>
            </a:endParaRPr>
          </a:p>
          <a:p>
            <a:pPr marL="0" indent="0" algn="r" rtl="1">
              <a:buNone/>
            </a:pPr>
            <a:r>
              <a:rPr lang="he-IL" sz="2200" b="1" dirty="0" smtClean="0">
                <a:cs typeface="David" pitchFamily="34" charset="-79"/>
              </a:rPr>
              <a:t>סז</a:t>
            </a:r>
            <a:r>
              <a:rPr lang="he-IL" sz="2200" dirty="0" smtClean="0">
                <a:cs typeface="David" pitchFamily="34" charset="-79"/>
              </a:rPr>
              <a:t> </a:t>
            </a:r>
            <a:r>
              <a:rPr lang="he-IL" sz="2200" dirty="0">
                <a:cs typeface="David" pitchFamily="34" charset="-79"/>
              </a:rPr>
              <a:t>בַּבֹּקֶר תֹּאמַר מִי-יִתֵּן עֶרֶב, וּבָעֶרֶב תֹּאמַר מִי-יִתֵּן בֹּקֶר--מִפַּחַד לְבָבְךָ אֲשֶׁר תִּפְחָד, וּמִמַּרְאֵה עֵינֶיךָ אֲשֶׁר תִּרְאֶה. </a:t>
            </a:r>
            <a:endParaRPr lang="he-IL" sz="2200" dirty="0" smtClean="0">
              <a:cs typeface="David" pitchFamily="34" charset="-79"/>
            </a:endParaRPr>
          </a:p>
          <a:p>
            <a:pPr marL="0" indent="0" algn="r" rtl="1">
              <a:buNone/>
            </a:pPr>
            <a:r>
              <a:rPr lang="he-IL" sz="2200" b="1" dirty="0" smtClean="0">
                <a:cs typeface="David" pitchFamily="34" charset="-79"/>
              </a:rPr>
              <a:t>סח</a:t>
            </a:r>
            <a:r>
              <a:rPr lang="he-IL" sz="2200" dirty="0" smtClean="0">
                <a:cs typeface="David" pitchFamily="34" charset="-79"/>
              </a:rPr>
              <a:t> </a:t>
            </a:r>
            <a:r>
              <a:rPr lang="he-IL" sz="2200" b="1" dirty="0">
                <a:solidFill>
                  <a:schemeClr val="accent6"/>
                </a:solidFill>
                <a:cs typeface="David" pitchFamily="34" charset="-79"/>
              </a:rPr>
              <a:t>וֶהֱשִׁיבְךָ יְהוָה מִצְרַיִם, בָּאֳנִיּוֹת, בַּדֶּרֶךְ אֲשֶׁר אָמַרְתִּי לְךָ, לֹא-תֹסִיף עוֹד לִרְאֹתָהּ; וְהִתְמַכַּרְתֶּם שָׁם לְאֹיְבֶיךָ לַעֲבָדִים וְלִשְׁפָחוֹת, וְאֵין קֹנֶה. </a:t>
            </a:r>
          </a:p>
          <a:p>
            <a:pPr marL="0" indent="0" algn="r" rtl="1">
              <a:buNone/>
            </a:pPr>
            <a:r>
              <a:rPr lang="he-IL" sz="2200" b="1" dirty="0" smtClean="0">
                <a:cs typeface="David" pitchFamily="34" charset="-79"/>
              </a:rPr>
              <a:t>סט</a:t>
            </a:r>
            <a:r>
              <a:rPr lang="he-IL" sz="2200" dirty="0" smtClean="0">
                <a:cs typeface="David" pitchFamily="34" charset="-79"/>
              </a:rPr>
              <a:t> </a:t>
            </a:r>
            <a:r>
              <a:rPr lang="he-IL" sz="2200" dirty="0">
                <a:cs typeface="David" pitchFamily="34" charset="-79"/>
              </a:rPr>
              <a:t>אֵלֶּה דִבְרֵי הַבְּרִית אֲשֶׁר-צִוָּה יְהוָה אֶת-מֹשֶׁה, לִכְרֹת אֶת-בְּנֵי יִשְׂרָאֵל--בְּאֶרֶץ מוֹאָב: מִלְּבַד הַבְּרִית, אֲשֶׁר-כָּרַת אִתָּם בְּחֹרֵב. </a:t>
            </a:r>
            <a:endParaRPr lang="he-IL" sz="2200" dirty="0" smtClean="0">
              <a:cs typeface="David" pitchFamily="34" charset="-79"/>
            </a:endParaRPr>
          </a:p>
        </p:txBody>
      </p:sp>
      <p:sp>
        <p:nvSpPr>
          <p:cNvPr id="4" name="Right Arrow Callout 3"/>
          <p:cNvSpPr/>
          <p:nvPr/>
        </p:nvSpPr>
        <p:spPr>
          <a:xfrm>
            <a:off x="159912" y="3048000"/>
            <a:ext cx="4183487" cy="2667000"/>
          </a:xfrm>
          <a:prstGeom prst="rightArrowCallout">
            <a:avLst>
              <a:gd name="adj1" fmla="val 25000"/>
              <a:gd name="adj2" fmla="val 25000"/>
              <a:gd name="adj3" fmla="val 10265"/>
              <a:gd name="adj4" fmla="val 88263"/>
            </a:avLst>
          </a:prstGeom>
        </p:spPr>
        <p:style>
          <a:lnRef idx="0">
            <a:schemeClr val="accent6"/>
          </a:lnRef>
          <a:fillRef idx="3">
            <a:schemeClr val="accent6"/>
          </a:fillRef>
          <a:effectRef idx="3">
            <a:schemeClr val="accent6"/>
          </a:effectRef>
          <a:fontRef idx="minor">
            <a:schemeClr val="lt1"/>
          </a:fontRef>
        </p:style>
        <p:txBody>
          <a:bodyPr rtlCol="1" anchor="ctr"/>
          <a:lstStyle/>
          <a:p>
            <a:pPr algn="ctr"/>
            <a:r>
              <a:rPr lang="en-GB" sz="2000" dirty="0" smtClean="0"/>
              <a:t>Things will be so bad that you will be shipped back to Egypt on slave ships. You will be taken to the slave market but no one will want to buy you and so you will die of starvation. Your highest hope will be that someone will buy you.</a:t>
            </a:r>
            <a:endParaRPr lang="he-IL" sz="2000" dirty="0"/>
          </a:p>
        </p:txBody>
      </p:sp>
    </p:spTree>
    <p:extLst>
      <p:ext uri="{BB962C8B-B14F-4D97-AF65-F5344CB8AC3E}">
        <p14:creationId xmlns:p14="http://schemas.microsoft.com/office/powerpoint/2010/main" val="116766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righ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righ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additive="base">
                                        <p:cTn id="27" dur="500" fill="hold"/>
                                        <p:tgtEl>
                                          <p:spTgt spid="4"/>
                                        </p:tgtEl>
                                        <p:attrNameLst>
                                          <p:attrName>ppt_x</p:attrName>
                                        </p:attrNameLst>
                                      </p:cBhvr>
                                      <p:tavLst>
                                        <p:tav tm="0">
                                          <p:val>
                                            <p:strVal val="0-#ppt_w/2"/>
                                          </p:val>
                                        </p:tav>
                                        <p:tav tm="100000">
                                          <p:val>
                                            <p:strVal val="#ppt_x"/>
                                          </p:val>
                                        </p:tav>
                                      </p:tavLst>
                                    </p:anim>
                                    <p:anim calcmode="lin" valueType="num">
                                      <p:cBhvr additive="base">
                                        <p:cTn id="28"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he-IL" sz="6000" b="1" dirty="0" smtClean="0">
                <a:solidFill>
                  <a:schemeClr val="accent1"/>
                </a:solidFill>
                <a:effectLst>
                  <a:outerShdw blurRad="38100" dist="38100" dir="2700000" algn="tl">
                    <a:srgbClr val="000000">
                      <a:alpha val="43137"/>
                    </a:srgbClr>
                  </a:outerShdw>
                </a:effectLst>
              </a:rPr>
              <a:t>דברים פרק כט</a:t>
            </a:r>
            <a:endParaRPr lang="he-IL" sz="6000"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1"/>
            <a:ext cx="8229600" cy="4038600"/>
          </a:xfrm>
        </p:spPr>
        <p:txBody>
          <a:bodyPr>
            <a:normAutofit fontScale="77500" lnSpcReduction="20000"/>
          </a:bodyPr>
          <a:lstStyle/>
          <a:p>
            <a:pPr marL="0" indent="0" algn="r" rtl="1">
              <a:buNone/>
            </a:pPr>
            <a:r>
              <a:rPr lang="he-IL" b="1" dirty="0" smtClean="0">
                <a:cs typeface="David" pitchFamily="34" charset="-79"/>
              </a:rPr>
              <a:t>ט</a:t>
            </a:r>
            <a:r>
              <a:rPr lang="he-IL" dirty="0" smtClean="0">
                <a:cs typeface="David" pitchFamily="34" charset="-79"/>
              </a:rPr>
              <a:t> </a:t>
            </a:r>
            <a:r>
              <a:rPr lang="he-IL" dirty="0">
                <a:cs typeface="David" pitchFamily="34" charset="-79"/>
              </a:rPr>
              <a:t>אַתֶּם נִצָּבִים הַיּוֹם כֻּלְּכֶם, לִפְנֵי יְהוָה אֱלֹהֵיכֶם: רָאשֵׁיכֶם שִׁבְטֵיכֶם, זִקְנֵיכֶם וְשֹׁטְרֵיכֶם, כֹּל, אִישׁ יִשְׂרָאֵל. </a:t>
            </a:r>
            <a:endParaRPr lang="he-IL" dirty="0" smtClean="0">
              <a:cs typeface="David" pitchFamily="34" charset="-79"/>
            </a:endParaRPr>
          </a:p>
          <a:p>
            <a:pPr marL="0" indent="0" algn="r" rtl="1">
              <a:buNone/>
            </a:pPr>
            <a:r>
              <a:rPr lang="he-IL" b="1" dirty="0" smtClean="0">
                <a:cs typeface="David" pitchFamily="34" charset="-79"/>
              </a:rPr>
              <a:t>י</a:t>
            </a:r>
            <a:r>
              <a:rPr lang="he-IL" dirty="0" smtClean="0">
                <a:cs typeface="David" pitchFamily="34" charset="-79"/>
              </a:rPr>
              <a:t> </a:t>
            </a:r>
            <a:r>
              <a:rPr lang="he-IL" dirty="0">
                <a:cs typeface="David" pitchFamily="34" charset="-79"/>
              </a:rPr>
              <a:t>טַפְּכֶם נְשֵׁיכֶם--וְגֵרְךָ, אֲשֶׁר בְּקֶרֶב מַחֲנֶיךָ: מֵחֹטֵב עֵצֶיךָ, עַד שֹׁאֵב מֵימֶיךָ. </a:t>
            </a:r>
            <a:endParaRPr lang="he-IL" dirty="0" smtClean="0">
              <a:cs typeface="David" pitchFamily="34" charset="-79"/>
            </a:endParaRPr>
          </a:p>
          <a:p>
            <a:pPr marL="0" indent="0" algn="r" rtl="1">
              <a:buNone/>
            </a:pPr>
            <a:r>
              <a:rPr lang="he-IL" b="1" dirty="0" smtClean="0">
                <a:cs typeface="David" pitchFamily="34" charset="-79"/>
              </a:rPr>
              <a:t>יא</a:t>
            </a:r>
            <a:r>
              <a:rPr lang="he-IL" dirty="0" smtClean="0">
                <a:cs typeface="David" pitchFamily="34" charset="-79"/>
              </a:rPr>
              <a:t> </a:t>
            </a:r>
            <a:r>
              <a:rPr lang="he-IL" dirty="0">
                <a:cs typeface="David" pitchFamily="34" charset="-79"/>
              </a:rPr>
              <a:t>לְעָבְרְךָ, בִּבְרִית יְהוָה אֱלֹהֶיךָ--וּבְאָלָתוֹ: אֲשֶׁר יְהוָה אֱלֹהֶיךָ, כֹּרֵת עִמְּךָ הַיּוֹם. </a:t>
            </a:r>
            <a:endParaRPr lang="he-IL" dirty="0" smtClean="0">
              <a:cs typeface="David" pitchFamily="34" charset="-79"/>
            </a:endParaRPr>
          </a:p>
          <a:p>
            <a:pPr marL="0" indent="0" algn="r" rtl="1">
              <a:buNone/>
            </a:pPr>
            <a:r>
              <a:rPr lang="he-IL" b="1" dirty="0" smtClean="0">
                <a:cs typeface="David" pitchFamily="34" charset="-79"/>
              </a:rPr>
              <a:t>יב</a:t>
            </a:r>
            <a:r>
              <a:rPr lang="he-IL" dirty="0" smtClean="0">
                <a:cs typeface="David" pitchFamily="34" charset="-79"/>
              </a:rPr>
              <a:t> </a:t>
            </a:r>
            <a:r>
              <a:rPr lang="he-IL" dirty="0">
                <a:cs typeface="David" pitchFamily="34" charset="-79"/>
              </a:rPr>
              <a:t>לְמַעַן הָקִים-אֹתְךָ הַיּוֹם לוֹ לְעָם, וְהוּא יִהְיֶה-לְּךָ לֵאלֹהִים--כַּאֲשֶׁר, דִּבֶּר-לָךְ; וְכַאֲשֶׁר נִשְׁבַּע לַאֲבֹתֶיךָ, לְאַבְרָהָם לְיִצְחָק וּלְיַעֲקֹב. </a:t>
            </a:r>
            <a:endParaRPr lang="en-US" dirty="0">
              <a:cs typeface="David" pitchFamily="34" charset="-79"/>
            </a:endParaRPr>
          </a:p>
          <a:p>
            <a:pPr marL="0" indent="0" algn="r" rtl="1">
              <a:buNone/>
            </a:pPr>
            <a:r>
              <a:rPr lang="he-IL" b="1" dirty="0" smtClean="0">
                <a:cs typeface="David" pitchFamily="34" charset="-79"/>
              </a:rPr>
              <a:t>יג</a:t>
            </a:r>
            <a:r>
              <a:rPr lang="he-IL" dirty="0" smtClean="0">
                <a:cs typeface="David" pitchFamily="34" charset="-79"/>
              </a:rPr>
              <a:t> </a:t>
            </a:r>
            <a:r>
              <a:rPr lang="he-IL" dirty="0">
                <a:cs typeface="David" pitchFamily="34" charset="-79"/>
              </a:rPr>
              <a:t>וְלֹא אִתְּכֶם, לְבַדְּכֶם--אָנֹכִי, כֹּרֵת אֶת-הַבְּרִית הַזֹּאת, וְאֶת-הָאָלָה, הַזֹּאת. </a:t>
            </a:r>
            <a:endParaRPr lang="he-IL" dirty="0" smtClean="0">
              <a:cs typeface="David" pitchFamily="34" charset="-79"/>
            </a:endParaRPr>
          </a:p>
          <a:p>
            <a:pPr marL="0" indent="0" algn="r" rtl="1">
              <a:buNone/>
            </a:pPr>
            <a:r>
              <a:rPr lang="he-IL" b="1" dirty="0" smtClean="0">
                <a:cs typeface="David" pitchFamily="34" charset="-79"/>
              </a:rPr>
              <a:t>יד</a:t>
            </a:r>
            <a:r>
              <a:rPr lang="he-IL" dirty="0" smtClean="0">
                <a:cs typeface="David" pitchFamily="34" charset="-79"/>
              </a:rPr>
              <a:t> </a:t>
            </a:r>
            <a:r>
              <a:rPr lang="he-IL" b="1" dirty="0">
                <a:solidFill>
                  <a:schemeClr val="accent5"/>
                </a:solidFill>
                <a:cs typeface="David" pitchFamily="34" charset="-79"/>
              </a:rPr>
              <a:t>כִּי אֶת-אֲשֶׁר יֶשְׁנוֹ פֹּה, עִמָּנוּ עֹמֵד הַיּוֹם, לִפְנֵי, יְהוָה אֱלֹהֵינוּ; וְאֵת אֲשֶׁר אֵינֶנּוּ פֹּה, עִמָּנוּ הַיּוֹם. </a:t>
            </a:r>
            <a:endParaRPr lang="en-US" b="1" dirty="0">
              <a:solidFill>
                <a:schemeClr val="accent5"/>
              </a:solidFill>
              <a:cs typeface="David" pitchFamily="34" charset="-79"/>
            </a:endParaRPr>
          </a:p>
          <a:p>
            <a:pPr marL="0" indent="0" algn="r">
              <a:buNone/>
            </a:pPr>
            <a:endParaRPr lang="he-IL" dirty="0">
              <a:cs typeface="David" pitchFamily="34" charset="-79"/>
            </a:endParaRPr>
          </a:p>
        </p:txBody>
      </p:sp>
      <p:sp>
        <p:nvSpPr>
          <p:cNvPr id="4" name="Up Arrow Callout 3"/>
          <p:cNvSpPr/>
          <p:nvPr/>
        </p:nvSpPr>
        <p:spPr>
          <a:xfrm>
            <a:off x="1600200" y="5334000"/>
            <a:ext cx="5715000" cy="1143000"/>
          </a:xfrm>
          <a:prstGeom prst="upArrowCallout">
            <a:avLst/>
          </a:prstGeom>
        </p:spPr>
        <p:style>
          <a:lnRef idx="0">
            <a:schemeClr val="accent5"/>
          </a:lnRef>
          <a:fillRef idx="3">
            <a:schemeClr val="accent5"/>
          </a:fillRef>
          <a:effectRef idx="3">
            <a:schemeClr val="accent5"/>
          </a:effectRef>
          <a:fontRef idx="minor">
            <a:schemeClr val="lt1"/>
          </a:fontRef>
        </p:style>
        <p:txBody>
          <a:bodyPr rtlCol="1" anchor="ctr"/>
          <a:lstStyle/>
          <a:p>
            <a:pPr algn="ctr"/>
            <a:r>
              <a:rPr lang="en-GB" sz="2000" dirty="0" smtClean="0"/>
              <a:t>Brit is with everyone of all generations, not just the people who were there.</a:t>
            </a:r>
            <a:endParaRPr lang="he-IL" sz="2000" dirty="0"/>
          </a:p>
        </p:txBody>
      </p:sp>
    </p:spTree>
    <p:extLst>
      <p:ext uri="{BB962C8B-B14F-4D97-AF65-F5344CB8AC3E}">
        <p14:creationId xmlns:p14="http://schemas.microsoft.com/office/powerpoint/2010/main" val="616045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righ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righ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righ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righ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fade">
                                      <p:cBhvr>
                                        <p:cTn id="37" dur="1000"/>
                                        <p:tgtEl>
                                          <p:spTgt spid="4"/>
                                        </p:tgtEl>
                                      </p:cBhvr>
                                    </p:animEffect>
                                    <p:anim calcmode="lin" valueType="num">
                                      <p:cBhvr>
                                        <p:cTn id="38" dur="1000" fill="hold"/>
                                        <p:tgtEl>
                                          <p:spTgt spid="4"/>
                                        </p:tgtEl>
                                        <p:attrNameLst>
                                          <p:attrName>ppt_x</p:attrName>
                                        </p:attrNameLst>
                                      </p:cBhvr>
                                      <p:tavLst>
                                        <p:tav tm="0">
                                          <p:val>
                                            <p:strVal val="#ppt_x"/>
                                          </p:val>
                                        </p:tav>
                                        <p:tav tm="100000">
                                          <p:val>
                                            <p:strVal val="#ppt_x"/>
                                          </p:val>
                                        </p:tav>
                                      </p:tavLst>
                                    </p:anim>
                                    <p:anim calcmode="lin" valueType="num">
                                      <p:cBhvr>
                                        <p:cTn id="3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he-IL" sz="6000" b="1" dirty="0" smtClean="0">
                <a:solidFill>
                  <a:schemeClr val="accent1"/>
                </a:solidFill>
                <a:effectLst>
                  <a:outerShdw blurRad="38100" dist="38100" dir="2700000" algn="tl">
                    <a:srgbClr val="000000">
                      <a:alpha val="43137"/>
                    </a:srgbClr>
                  </a:outerShdw>
                </a:effectLst>
              </a:rPr>
              <a:t>דברים פרק כט</a:t>
            </a:r>
            <a:endParaRPr lang="he-IL" sz="6000"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458200" cy="4525963"/>
          </a:xfrm>
        </p:spPr>
        <p:txBody>
          <a:bodyPr>
            <a:normAutofit fontScale="85000" lnSpcReduction="20000"/>
          </a:bodyPr>
          <a:lstStyle/>
          <a:p>
            <a:pPr marL="0" indent="0" algn="r" rtl="1">
              <a:buNone/>
            </a:pPr>
            <a:r>
              <a:rPr lang="he-IL" b="1" dirty="0">
                <a:cs typeface="David" pitchFamily="34" charset="-79"/>
              </a:rPr>
              <a:t>טו</a:t>
            </a:r>
            <a:r>
              <a:rPr lang="he-IL" dirty="0">
                <a:cs typeface="David" pitchFamily="34" charset="-79"/>
              </a:rPr>
              <a:t> כִּי-אַתֶּם יְדַעְתֶּם, אֵת אֲשֶׁר-יָשַׁבְנוּ בְּאֶרֶץ מִצְרָיִם, וְאֵת אֲשֶׁר-עָבַרְנוּ בְּקֶרֶב הַגּוֹיִם, אֲשֶׁר עֲבַרְתֶּם. </a:t>
            </a:r>
            <a:endParaRPr lang="he-IL" dirty="0" smtClean="0">
              <a:cs typeface="David" pitchFamily="34" charset="-79"/>
            </a:endParaRPr>
          </a:p>
          <a:p>
            <a:pPr marL="0" indent="0" algn="r" rtl="1">
              <a:buNone/>
            </a:pPr>
            <a:r>
              <a:rPr lang="he-IL" b="1" dirty="0" smtClean="0">
                <a:cs typeface="David" pitchFamily="34" charset="-79"/>
              </a:rPr>
              <a:t>טז</a:t>
            </a:r>
            <a:r>
              <a:rPr lang="he-IL" dirty="0" smtClean="0">
                <a:cs typeface="David" pitchFamily="34" charset="-79"/>
              </a:rPr>
              <a:t> </a:t>
            </a:r>
            <a:r>
              <a:rPr lang="he-IL" dirty="0">
                <a:cs typeface="David" pitchFamily="34" charset="-79"/>
              </a:rPr>
              <a:t>וַתִּרְאוּ, אֶת-שִׁקּוּצֵיהֶם, וְאֵת, גִּלֻּלֵיהֶם--עֵץ וָאֶבֶן, כֶּסֶף וְזָהָב אֲשֶׁר עִמָּהֶם. </a:t>
            </a:r>
            <a:endParaRPr lang="he-IL" dirty="0" smtClean="0">
              <a:cs typeface="David" pitchFamily="34" charset="-79"/>
            </a:endParaRPr>
          </a:p>
          <a:p>
            <a:pPr marL="0" indent="0" algn="r" rtl="1">
              <a:buNone/>
            </a:pPr>
            <a:r>
              <a:rPr lang="he-IL" b="1" dirty="0" smtClean="0">
                <a:cs typeface="David" pitchFamily="34" charset="-79"/>
              </a:rPr>
              <a:t>יז</a:t>
            </a:r>
            <a:r>
              <a:rPr lang="he-IL" dirty="0" smtClean="0">
                <a:cs typeface="David" pitchFamily="34" charset="-79"/>
              </a:rPr>
              <a:t> </a:t>
            </a:r>
            <a:r>
              <a:rPr lang="he-IL" dirty="0">
                <a:cs typeface="David" pitchFamily="34" charset="-79"/>
              </a:rPr>
              <a:t>פֶּן-יֵשׁ בָּכֶם אִישׁ אוֹ-אִשָּׁה אוֹ מִשְׁפָּחָה אוֹ-שֵׁבֶט, אֲשֶׁר לְבָבוֹ פֹנֶה הַיּוֹם מֵעִם יְהוָה אֱלֹהֵינוּ, לָלֶכֶת לַעֲבֹד, אֶת-אֱלֹהֵי הַגּוֹיִם הָהֵם: פֶּן-יֵשׁ בָּכֶם, שֹׁרֶשׁ פֹּרֶה רֹאשׁ--וְלַעֲנָה. </a:t>
            </a:r>
            <a:endParaRPr lang="he-IL" dirty="0" smtClean="0">
              <a:cs typeface="David" pitchFamily="34" charset="-79"/>
            </a:endParaRPr>
          </a:p>
          <a:p>
            <a:pPr marL="0" indent="0" algn="r" rtl="1">
              <a:buNone/>
            </a:pPr>
            <a:r>
              <a:rPr lang="he-IL" b="1" dirty="0" smtClean="0">
                <a:cs typeface="David" pitchFamily="34" charset="-79"/>
              </a:rPr>
              <a:t>יח</a:t>
            </a:r>
            <a:r>
              <a:rPr lang="he-IL" dirty="0" smtClean="0">
                <a:cs typeface="David" pitchFamily="34" charset="-79"/>
              </a:rPr>
              <a:t> </a:t>
            </a:r>
            <a:r>
              <a:rPr lang="he-IL" dirty="0">
                <a:cs typeface="David" pitchFamily="34" charset="-79"/>
              </a:rPr>
              <a:t>וְהָיָה בְּשָׁמְעוֹ אֶת-דִּבְרֵי הָאָלָה הַזֹּאת, וְהִתְבָּרֵךְ בִּלְבָבוֹ לֵאמֹר שָׁלוֹם יִהְיֶה-לִּי--כִּי בִּשְׁרִרוּת לִבִּי, אֵלֵךְ: לְמַעַן סְפוֹת הָרָוָה, אֶת-הַצְּמֵאָה. </a:t>
            </a:r>
            <a:endParaRPr lang="he-IL" dirty="0" smtClean="0">
              <a:cs typeface="David" pitchFamily="34" charset="-79"/>
            </a:endParaRPr>
          </a:p>
          <a:p>
            <a:pPr marL="0" indent="0">
              <a:buNone/>
            </a:pPr>
            <a:endParaRPr lang="en-GB" dirty="0" smtClean="0">
              <a:cs typeface="David" pitchFamily="34" charset="-79"/>
            </a:endParaRPr>
          </a:p>
          <a:p>
            <a:pPr marL="0" indent="0" algn="ctr">
              <a:buNone/>
            </a:pPr>
            <a:r>
              <a:rPr lang="en-GB" b="1" dirty="0" smtClean="0">
                <a:solidFill>
                  <a:schemeClr val="accent4"/>
                </a:solidFill>
                <a:cs typeface="David" pitchFamily="34" charset="-79"/>
              </a:rPr>
              <a:t>This is a warning for those who might think they have the right to reject the covenant.</a:t>
            </a:r>
            <a:endParaRPr lang="en-US" b="1" dirty="0">
              <a:solidFill>
                <a:schemeClr val="accent4"/>
              </a:solidFill>
              <a:cs typeface="David" pitchFamily="34" charset="-79"/>
            </a:endParaRPr>
          </a:p>
          <a:p>
            <a:pPr marL="0" indent="0" algn="r" rtl="1">
              <a:buNone/>
            </a:pPr>
            <a:endParaRPr lang="he-IL" dirty="0">
              <a:cs typeface="David" pitchFamily="34" charset="-79"/>
            </a:endParaRPr>
          </a:p>
        </p:txBody>
      </p:sp>
    </p:spTree>
    <p:extLst>
      <p:ext uri="{BB962C8B-B14F-4D97-AF65-F5344CB8AC3E}">
        <p14:creationId xmlns:p14="http://schemas.microsoft.com/office/powerpoint/2010/main" val="3162693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righ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righ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left)">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he-IL" sz="4800" b="1" dirty="0" smtClean="0">
                <a:solidFill>
                  <a:schemeClr val="accent1"/>
                </a:solidFill>
                <a:effectLst>
                  <a:outerShdw blurRad="38100" dist="38100" dir="2700000" algn="tl">
                    <a:srgbClr val="000000">
                      <a:alpha val="43137"/>
                    </a:srgbClr>
                  </a:outerShdw>
                </a:effectLst>
              </a:rPr>
              <a:t>דברים פרק ל</a:t>
            </a:r>
            <a:br>
              <a:rPr lang="he-IL" sz="4800" b="1" dirty="0" smtClean="0">
                <a:solidFill>
                  <a:schemeClr val="accent1"/>
                </a:solidFill>
                <a:effectLst>
                  <a:outerShdw blurRad="38100" dist="38100" dir="2700000" algn="tl">
                    <a:srgbClr val="000000">
                      <a:alpha val="43137"/>
                    </a:srgbClr>
                  </a:outerShdw>
                </a:effectLst>
              </a:rPr>
            </a:br>
            <a:r>
              <a:rPr lang="en-GB" sz="4800" b="1" dirty="0" smtClean="0">
                <a:solidFill>
                  <a:schemeClr val="accent1"/>
                </a:solidFill>
                <a:effectLst>
                  <a:outerShdw blurRad="38100" dist="38100" dir="2700000" algn="tl">
                    <a:srgbClr val="000000">
                      <a:alpha val="43137"/>
                    </a:srgbClr>
                  </a:outerShdw>
                </a:effectLst>
              </a:rPr>
              <a:t>G-d Cannot Pull Out Either</a:t>
            </a:r>
            <a:endParaRPr lang="he-IL" sz="4800"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305800" cy="4525963"/>
          </a:xfrm>
        </p:spPr>
        <p:txBody>
          <a:bodyPr anchor="ctr">
            <a:noAutofit/>
          </a:bodyPr>
          <a:lstStyle/>
          <a:p>
            <a:pPr marL="0" indent="0" algn="r" rtl="1">
              <a:buNone/>
            </a:pPr>
            <a:r>
              <a:rPr lang="he-IL" sz="2000" b="1" dirty="0" smtClean="0">
                <a:cs typeface="David" pitchFamily="34" charset="-79"/>
              </a:rPr>
              <a:t>א</a:t>
            </a:r>
            <a:r>
              <a:rPr lang="he-IL" sz="2000" dirty="0" smtClean="0">
                <a:cs typeface="David" pitchFamily="34" charset="-79"/>
              </a:rPr>
              <a:t> </a:t>
            </a:r>
            <a:r>
              <a:rPr lang="he-IL" sz="2000" dirty="0">
                <a:cs typeface="David" pitchFamily="34" charset="-79"/>
              </a:rPr>
              <a:t>וְהָיָה כִי-יָבֹאוּ עָלֶיךָ כָּל-הַדְּבָרִים הָאֵלֶּה, הַבְּרָכָה וְהַקְּלָלָה, אֲשֶׁר נָתַתִּי, לְפָנֶיךָ; וַהֲשֵׁבֹתָ, אֶל-לְבָבֶךָ, בְּכָל-הַגּוֹיִם, אֲשֶׁר הִדִּיחֲךָ יְהוָה אֱלֹהֶיךָ שָׁמָּה. </a:t>
            </a:r>
            <a:r>
              <a:rPr lang="he-IL" sz="2000" b="1" dirty="0">
                <a:cs typeface="David" pitchFamily="34" charset="-79"/>
              </a:rPr>
              <a:t>ב</a:t>
            </a:r>
            <a:r>
              <a:rPr lang="he-IL" sz="2000" dirty="0">
                <a:cs typeface="David" pitchFamily="34" charset="-79"/>
              </a:rPr>
              <a:t> וְשַׁבְתָּ עַד-יְהוָה אֱלֹהֶיךָ, וְשָׁמַעְתָּ בְקֹלוֹ, כְּכֹל אֲשֶׁר-אָנֹכִי מְצַוְּךָ, הַיּוֹם: אַתָּה וּבָנֶיךָ, בְּכָל-לְבָבְךָ וּבְכָל-נַפְשֶׁךָ. </a:t>
            </a:r>
            <a:r>
              <a:rPr lang="he-IL" sz="2000" b="1" dirty="0">
                <a:cs typeface="David" pitchFamily="34" charset="-79"/>
              </a:rPr>
              <a:t>ג</a:t>
            </a:r>
            <a:r>
              <a:rPr lang="he-IL" sz="2000" dirty="0">
                <a:cs typeface="David" pitchFamily="34" charset="-79"/>
              </a:rPr>
              <a:t> וְשָׁב יְהוָה אֱלֹהֶיךָ אֶת-שְׁבוּתְךָ, וְרִחֲמֶךָ; וְשָׁב, וְקִבֶּצְךָ מִכָּל-הָעַמִּים, אֲשֶׁר הֱפִיצְךָ יְהוָה אֱלֹהֶיךָ, שָׁמָּה. </a:t>
            </a:r>
            <a:r>
              <a:rPr lang="he-IL" sz="2000" b="1" dirty="0">
                <a:cs typeface="David" pitchFamily="34" charset="-79"/>
              </a:rPr>
              <a:t>ד</a:t>
            </a:r>
            <a:r>
              <a:rPr lang="he-IL" sz="2000" dirty="0">
                <a:cs typeface="David" pitchFamily="34" charset="-79"/>
              </a:rPr>
              <a:t> אִם-יִהְיֶה נִדַּחֲךָ, בִּקְצֵה הַשָּׁמָיִם--מִשָּׁם, יְקַבֶּצְךָ יְהוָה אֱלֹהֶיךָ, וּמִשָּׁם, יִקָּחֶךָ. </a:t>
            </a:r>
            <a:r>
              <a:rPr lang="he-IL" sz="2000" b="1" dirty="0">
                <a:cs typeface="David" pitchFamily="34" charset="-79"/>
              </a:rPr>
              <a:t>ה</a:t>
            </a:r>
            <a:r>
              <a:rPr lang="he-IL" sz="2000" dirty="0">
                <a:cs typeface="David" pitchFamily="34" charset="-79"/>
              </a:rPr>
              <a:t> וֶהֱבִיאֲךָ יְהוָה אֱלֹהֶיךָ, אֶל-הָאָרֶץ אֲשֶׁר-יָרְשׁוּ אֲבֹתֶיךָ--וִירִשְׁתָּהּ; וְהֵיטִבְךָ וְהִרְבְּךָ, מֵאֲבֹתֶיךָ. </a:t>
            </a:r>
            <a:r>
              <a:rPr lang="he-IL" sz="2000" b="1" dirty="0">
                <a:cs typeface="David" pitchFamily="34" charset="-79"/>
              </a:rPr>
              <a:t>ו</a:t>
            </a:r>
            <a:r>
              <a:rPr lang="he-IL" sz="2000" dirty="0">
                <a:cs typeface="David" pitchFamily="34" charset="-79"/>
              </a:rPr>
              <a:t> וּמָל יְהוָה אֱלֹהֶיךָ אֶת-לְבָבְךָ, וְאֶת-לְבַב זַרְעֶךָ: לְאַהֲבָה אֶת-יְהוָה אֱלֹהֶיךָ, בְּכָל-לְבָבְךָ וּבְכָל-נַפְשְׁךָ--לְמַעַן חַיֶּיךָ. </a:t>
            </a:r>
            <a:r>
              <a:rPr lang="he-IL" sz="2000" b="1" dirty="0">
                <a:cs typeface="David" pitchFamily="34" charset="-79"/>
              </a:rPr>
              <a:t>ז</a:t>
            </a:r>
            <a:r>
              <a:rPr lang="he-IL" sz="2000" dirty="0">
                <a:cs typeface="David" pitchFamily="34" charset="-79"/>
              </a:rPr>
              <a:t> וְנָתַן יְהוָה אֱלֹהֶיךָ, אֵת כָּל-הָאָלוֹת הָאֵלֶּה, עַל-אֹיְבֶיךָ וְעַל-שֹׂנְאֶיךָ, אֲשֶׁר רְדָפוּךָ. </a:t>
            </a:r>
            <a:r>
              <a:rPr lang="he-IL" sz="2000" b="1" dirty="0">
                <a:cs typeface="David" pitchFamily="34" charset="-79"/>
              </a:rPr>
              <a:t>ח</a:t>
            </a:r>
            <a:r>
              <a:rPr lang="he-IL" sz="2000" dirty="0">
                <a:cs typeface="David" pitchFamily="34" charset="-79"/>
              </a:rPr>
              <a:t> וְאַתָּה תָשׁוּב, וְשָׁמַעְתָּ בְּקוֹל יְהוָה; וְעָשִׂיתָ, אֶת-כָּל-מִצְו‍ֹתָיו, אֲשֶׁר אָנֹכִי מְצַוְּךָ, הַיּוֹם. </a:t>
            </a:r>
            <a:r>
              <a:rPr lang="he-IL" sz="2000" b="1" dirty="0">
                <a:cs typeface="David" pitchFamily="34" charset="-79"/>
              </a:rPr>
              <a:t>ט</a:t>
            </a:r>
            <a:r>
              <a:rPr lang="he-IL" sz="2000" dirty="0">
                <a:cs typeface="David" pitchFamily="34" charset="-79"/>
              </a:rPr>
              <a:t> וְהוֹתִירְךָ יְהוָה אֱלֹהֶיךָ בְּכֹל מַעֲשֵׂה יָדֶךָ, בִּפְרִי בִטְנְךָ וּבִפְרִי בְהֶמְתְּךָ וּבִפְרִי אַדְמָתְךָ--לְטֹבָה: כִּי יָשׁוּב יְהוָה, לָשׂוּשׂ עָלֶיךָ לְטוֹב, כַּאֲשֶׁר-שָׂשׂ, עַל-אֲבֹתֶיךָ. </a:t>
            </a:r>
            <a:r>
              <a:rPr lang="he-IL" sz="2000" b="1" dirty="0">
                <a:cs typeface="David" pitchFamily="34" charset="-79"/>
              </a:rPr>
              <a:t>י</a:t>
            </a:r>
            <a:r>
              <a:rPr lang="he-IL" sz="2000" dirty="0">
                <a:cs typeface="David" pitchFamily="34" charset="-79"/>
              </a:rPr>
              <a:t> כִּי תִשְׁמַע, בְּקוֹל יְהוָה אֱלֹהֶיךָ, לִשְׁמֹר מִצְו‍ֹתָיו וְחֻקֹּתָיו, הַכְּתוּבָה בְּסֵפֶר הַתּוֹרָה הַזֶּה: כִּי תָשׁוּב אֶל-יְהוָה אֱלֹהֶיךָ, בְּכָל-לְבָבְךָ וּבְכָל-נַפְשֶׁךָ. </a:t>
            </a:r>
            <a:endParaRPr lang="en-US" sz="2000" dirty="0">
              <a:cs typeface="David" pitchFamily="34" charset="-79"/>
            </a:endParaRPr>
          </a:p>
        </p:txBody>
      </p:sp>
    </p:spTree>
    <p:extLst>
      <p:ext uri="{BB962C8B-B14F-4D97-AF65-F5344CB8AC3E}">
        <p14:creationId xmlns:p14="http://schemas.microsoft.com/office/powerpoint/2010/main" val="1925474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he-IL" sz="4800" b="1" dirty="0" smtClean="0">
                <a:solidFill>
                  <a:schemeClr val="accent1"/>
                </a:solidFill>
                <a:effectLst>
                  <a:outerShdw blurRad="38100" dist="38100" dir="2700000" algn="tl">
                    <a:srgbClr val="000000">
                      <a:alpha val="43137"/>
                    </a:srgbClr>
                  </a:outerShdw>
                </a:effectLst>
              </a:rPr>
              <a:t>דברים פרק ל</a:t>
            </a:r>
            <a:br>
              <a:rPr lang="he-IL" sz="4800" b="1" dirty="0" smtClean="0">
                <a:solidFill>
                  <a:schemeClr val="accent1"/>
                </a:solidFill>
                <a:effectLst>
                  <a:outerShdw blurRad="38100" dist="38100" dir="2700000" algn="tl">
                    <a:srgbClr val="000000">
                      <a:alpha val="43137"/>
                    </a:srgbClr>
                  </a:outerShdw>
                </a:effectLst>
              </a:rPr>
            </a:br>
            <a:r>
              <a:rPr lang="en-GB" sz="4800" b="1" dirty="0" smtClean="0">
                <a:solidFill>
                  <a:schemeClr val="accent1"/>
                </a:solidFill>
                <a:effectLst>
                  <a:outerShdw blurRad="38100" dist="38100" dir="2700000" algn="tl">
                    <a:srgbClr val="000000">
                      <a:alpha val="43137"/>
                    </a:srgbClr>
                  </a:outerShdw>
                </a:effectLst>
              </a:rPr>
              <a:t>G-d Cannot Pull Out Either</a:t>
            </a:r>
            <a:endParaRPr lang="he-IL" sz="4800"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305800" cy="4525963"/>
          </a:xfrm>
        </p:spPr>
        <p:txBody>
          <a:bodyPr anchor="ctr">
            <a:noAutofit/>
          </a:bodyPr>
          <a:lstStyle/>
          <a:p>
            <a:pPr marL="0" indent="0" algn="r" rtl="1">
              <a:buNone/>
            </a:pPr>
            <a:r>
              <a:rPr lang="he-IL" sz="2000" b="1" dirty="0" smtClean="0">
                <a:cs typeface="David" pitchFamily="34" charset="-79"/>
              </a:rPr>
              <a:t>יא</a:t>
            </a:r>
            <a:r>
              <a:rPr lang="he-IL" sz="2000" dirty="0" smtClean="0">
                <a:cs typeface="David" pitchFamily="34" charset="-79"/>
              </a:rPr>
              <a:t> </a:t>
            </a:r>
            <a:r>
              <a:rPr lang="he-IL" sz="2000" dirty="0">
                <a:cs typeface="David" pitchFamily="34" charset="-79"/>
              </a:rPr>
              <a:t>כִּי הַמִּצְוָה הַזֹּאת, אֲשֶׁר אָנֹכִי מְצַוְּךָ הַיּוֹם--לֹא-נִפְלֵאת הִוא מִמְּךָ, וְלֹא רְחֹקָה הִוא. </a:t>
            </a:r>
            <a:r>
              <a:rPr lang="he-IL" sz="2000" b="1" dirty="0">
                <a:cs typeface="David" pitchFamily="34" charset="-79"/>
              </a:rPr>
              <a:t>יב</a:t>
            </a:r>
            <a:r>
              <a:rPr lang="he-IL" sz="2000" dirty="0">
                <a:cs typeface="David" pitchFamily="34" charset="-79"/>
              </a:rPr>
              <a:t> לֹא בַשָּׁמַיִם, הִוא: לֵאמֹר, מִי יַעֲלֶה-לָּנוּ הַשָּׁמַיְמָה וְיִקָּחֶהָ לָּנוּ, וְיַשְׁמִעֵנוּ אֹתָהּ, וְנַעֲשֶׂנָּה. </a:t>
            </a:r>
            <a:r>
              <a:rPr lang="he-IL" sz="2000" b="1" dirty="0">
                <a:cs typeface="David" pitchFamily="34" charset="-79"/>
              </a:rPr>
              <a:t>יג</a:t>
            </a:r>
            <a:r>
              <a:rPr lang="he-IL" sz="2000" dirty="0">
                <a:cs typeface="David" pitchFamily="34" charset="-79"/>
              </a:rPr>
              <a:t> וְלֹא-מֵעֵבֶר לַיָּם, הִוא: לֵאמֹר, מִי יַעֲבָר-לָנוּ אֶל-עֵבֶר הַיָּם וְיִקָּחֶהָ לָּנוּ, וְיַשְׁמִעֵנוּ אֹתָהּ, וְנַעֲשֶׂנָּה. </a:t>
            </a:r>
            <a:r>
              <a:rPr lang="he-IL" sz="2000" b="1" dirty="0">
                <a:cs typeface="David" pitchFamily="34" charset="-79"/>
              </a:rPr>
              <a:t>יד</a:t>
            </a:r>
            <a:r>
              <a:rPr lang="he-IL" sz="2000" dirty="0">
                <a:cs typeface="David" pitchFamily="34" charset="-79"/>
              </a:rPr>
              <a:t> כִּי-קָרוֹב אֵלֶיךָ הַדָּבָר, מְאֹד: בְּפִיךָ וּבִלְבָבְךָ, לַעֲשֹׂתוֹ. </a:t>
            </a:r>
            <a:endParaRPr lang="en-US" sz="2000" dirty="0">
              <a:cs typeface="David" pitchFamily="34" charset="-79"/>
            </a:endParaRPr>
          </a:p>
          <a:p>
            <a:pPr marL="0" indent="0" algn="r" rtl="1">
              <a:buNone/>
            </a:pPr>
            <a:r>
              <a:rPr lang="he-IL" sz="2000" b="1" dirty="0">
                <a:cs typeface="David" pitchFamily="34" charset="-79"/>
              </a:rPr>
              <a:t>טו</a:t>
            </a:r>
            <a:r>
              <a:rPr lang="he-IL" sz="2000" dirty="0">
                <a:cs typeface="David" pitchFamily="34" charset="-79"/>
              </a:rPr>
              <a:t> רְאֵה נָתַתִּי לְפָנֶיךָ הַיּוֹם, אֶת-הַחַיִּים וְאֶת-הַטּוֹב, וְאֶת-הַמָּוֶת, וְאֶת-הָרָע. </a:t>
            </a:r>
            <a:r>
              <a:rPr lang="he-IL" sz="2000" b="1" dirty="0">
                <a:cs typeface="David" pitchFamily="34" charset="-79"/>
              </a:rPr>
              <a:t>טז</a:t>
            </a:r>
            <a:r>
              <a:rPr lang="he-IL" sz="2000" dirty="0">
                <a:cs typeface="David" pitchFamily="34" charset="-79"/>
              </a:rPr>
              <a:t> אֲשֶׁר אָנֹכִי מְצַוְּךָ, הַיּוֹם, לְאַהֲבָה אֶת-יְהוָה אֱלֹהֶיךָ לָלֶכֶת בִּדְרָכָיו, וְלִשְׁמֹר מִצְו‍ֹתָיו וְחֻקֹּתָיו וּמִשְׁפָּטָיו; וְחָיִיתָ וְרָבִיתָ--וּבֵרַכְךָ יְהוָה אֱלֹהֶיךָ, בָּאָרֶץ אֲשֶׁר-אַתָּה בָא-שָׁמָּה לְרִשְׁתָּהּ. </a:t>
            </a:r>
            <a:r>
              <a:rPr lang="he-IL" sz="2000" b="1" dirty="0">
                <a:cs typeface="David" pitchFamily="34" charset="-79"/>
              </a:rPr>
              <a:t>יז</a:t>
            </a:r>
            <a:r>
              <a:rPr lang="he-IL" sz="2000" dirty="0">
                <a:cs typeface="David" pitchFamily="34" charset="-79"/>
              </a:rPr>
              <a:t> וְאִם-יִפְנֶה לְבָבְךָ, וְלֹא תִשְׁמָע; וְנִדַּחְתָּ, וְהִשְׁתַּחֲוִיתָ לֵאלֹהִים אֲחֵרִים--וַעֲבַדְתָּם. </a:t>
            </a:r>
            <a:r>
              <a:rPr lang="he-IL" sz="2000" b="1" dirty="0">
                <a:cs typeface="David" pitchFamily="34" charset="-79"/>
              </a:rPr>
              <a:t>יח</a:t>
            </a:r>
            <a:r>
              <a:rPr lang="he-IL" sz="2000" dirty="0">
                <a:cs typeface="David" pitchFamily="34" charset="-79"/>
              </a:rPr>
              <a:t> הִגַּדְתִּי לָכֶם הַיּוֹם, כִּי אָבֹד תֹּאבֵדוּן: לֹא-תַאֲרִיכֻן יָמִים, עַל-הָאֲדָמָה, אֲשֶׁר אַתָּה עֹבֵר אֶת-הַיַּרְדֵּן, לָבוֹא שָׁמָּה לְרִשְׁתָּהּ. </a:t>
            </a:r>
            <a:r>
              <a:rPr lang="he-IL" sz="2000" b="1" dirty="0">
                <a:cs typeface="David" pitchFamily="34" charset="-79"/>
              </a:rPr>
              <a:t>יט</a:t>
            </a:r>
            <a:r>
              <a:rPr lang="he-IL" sz="2000" dirty="0">
                <a:cs typeface="David" pitchFamily="34" charset="-79"/>
              </a:rPr>
              <a:t> הַעִדֹתִי בָכֶם הַיּוֹם, אֶת-הַשָּׁמַיִם וְאֶת-הָאָרֶץ--הַחַיִּים וְהַמָּוֶת נָתַתִּי לְפָנֶיךָ, הַבְּרָכָה וְהַקְּלָלָה; וּבָחַרְתָּ, בַּחַיִּים--לְמַעַן תִּחְיֶה, אַתָּה וְזַרְעֶךָ. </a:t>
            </a:r>
            <a:r>
              <a:rPr lang="he-IL" sz="2000" b="1" dirty="0">
                <a:cs typeface="David" pitchFamily="34" charset="-79"/>
              </a:rPr>
              <a:t>כ</a:t>
            </a:r>
            <a:r>
              <a:rPr lang="he-IL" sz="2000" dirty="0">
                <a:cs typeface="David" pitchFamily="34" charset="-79"/>
              </a:rPr>
              <a:t> לְאַהֲבָה אֶת-יְהוָה אֱלֹהֶיךָ, לִשְׁמֹעַ בְּקֹלוֹ וּלְדָבְקָה-בוֹ: כִּי הוּא חַיֶּיךָ, וְאֹרֶךְ יָמֶיךָ--לָשֶׁבֶת עַל-הָאֲדָמָה אֲשֶׁר נִשְׁבַּע יְהוָה לַאֲבֹתֶיךָ לְאַבְרָהָם לְיִצְחָק וּלְיַעֲקֹב, לָתֵת לָהֶם. </a:t>
            </a:r>
            <a:endParaRPr lang="en-US" sz="2000" dirty="0">
              <a:cs typeface="David" pitchFamily="34" charset="-79"/>
            </a:endParaRPr>
          </a:p>
        </p:txBody>
      </p:sp>
    </p:spTree>
    <p:extLst>
      <p:ext uri="{BB962C8B-B14F-4D97-AF65-F5344CB8AC3E}">
        <p14:creationId xmlns:p14="http://schemas.microsoft.com/office/powerpoint/2010/main" val="2173632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e-IL" sz="6000" b="1" dirty="0" smtClean="0">
                <a:solidFill>
                  <a:schemeClr val="accent1"/>
                </a:solidFill>
                <a:effectLst>
                  <a:outerShdw blurRad="38100" dist="38100" dir="2700000" algn="tl">
                    <a:srgbClr val="000000">
                      <a:alpha val="43137"/>
                    </a:srgbClr>
                  </a:outerShdw>
                </a:effectLst>
              </a:rPr>
              <a:t>דברים פרק א : ו-ז</a:t>
            </a:r>
            <a:br>
              <a:rPr lang="he-IL" sz="6000" b="1" dirty="0" smtClean="0">
                <a:solidFill>
                  <a:schemeClr val="accent1"/>
                </a:solidFill>
                <a:effectLst>
                  <a:outerShdw blurRad="38100" dist="38100" dir="2700000" algn="tl">
                    <a:srgbClr val="000000">
                      <a:alpha val="43137"/>
                    </a:srgbClr>
                  </a:outerShdw>
                </a:effectLst>
              </a:rPr>
            </a:br>
            <a:r>
              <a:rPr lang="en-GB" b="1" dirty="0" smtClean="0">
                <a:solidFill>
                  <a:schemeClr val="accent1"/>
                </a:solidFill>
                <a:effectLst>
                  <a:outerShdw blurRad="38100" dist="38100" dir="2700000" algn="tl">
                    <a:srgbClr val="000000">
                      <a:alpha val="43137"/>
                    </a:srgbClr>
                  </a:outerShdw>
                </a:effectLst>
              </a:rPr>
              <a:t>G-d says a year at Har Sinai is enough</a:t>
            </a:r>
            <a:endParaRPr lang="he-IL" sz="6000"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chor="ctr">
            <a:normAutofit/>
          </a:bodyPr>
          <a:lstStyle/>
          <a:p>
            <a:pPr marL="0" indent="0" algn="r" rtl="1">
              <a:buNone/>
            </a:pPr>
            <a:r>
              <a:rPr lang="he-IL" b="1" dirty="0" smtClean="0">
                <a:cs typeface="David" pitchFamily="34" charset="-79"/>
              </a:rPr>
              <a:t>ו</a:t>
            </a:r>
            <a:r>
              <a:rPr lang="he-IL" dirty="0" smtClean="0">
                <a:cs typeface="David" pitchFamily="34" charset="-79"/>
              </a:rPr>
              <a:t> </a:t>
            </a:r>
            <a:r>
              <a:rPr lang="he-IL" dirty="0">
                <a:cs typeface="David" pitchFamily="34" charset="-79"/>
              </a:rPr>
              <a:t>יְהוָה אֱלֹהֵינוּ דִּבֶּר אֵלֵינוּ בְּחֹרֵב לֵאמֹר רַב-לָכֶם שֶׁבֶת בָּהָר הַזֶּה. </a:t>
            </a:r>
            <a:endParaRPr lang="he-IL" dirty="0" smtClean="0">
              <a:cs typeface="David" pitchFamily="34" charset="-79"/>
            </a:endParaRPr>
          </a:p>
          <a:p>
            <a:pPr marL="0" indent="0" algn="r" rtl="1">
              <a:buNone/>
            </a:pPr>
            <a:r>
              <a:rPr lang="he-IL" b="1" dirty="0" smtClean="0">
                <a:cs typeface="David" pitchFamily="34" charset="-79"/>
              </a:rPr>
              <a:t>ז</a:t>
            </a:r>
            <a:r>
              <a:rPr lang="he-IL" dirty="0" smtClean="0">
                <a:cs typeface="David" pitchFamily="34" charset="-79"/>
              </a:rPr>
              <a:t> </a:t>
            </a:r>
            <a:r>
              <a:rPr lang="he-IL" dirty="0">
                <a:cs typeface="David" pitchFamily="34" charset="-79"/>
              </a:rPr>
              <a:t>פְּנוּ וּסְעוּ לָכֶם וּבֹאוּ הַר הָאֱמֹרִי וְאֶל-כָּל-שְׁכֵנָיו בָּעֲרָבָה בָהָר וּבַשְּׁפֵלָה וּבַנֶּגֶב וּבְחוֹף הַיָּם אֶרֶץ הַכְּנַעֲנִי וְהַלְּבָנוֹן עַד-הַנָּהָר הַגָּדֹל נְהַר-פְּרָת</a:t>
            </a:r>
            <a:r>
              <a:rPr lang="he-IL" dirty="0" smtClean="0">
                <a:cs typeface="David" pitchFamily="34" charset="-79"/>
              </a:rPr>
              <a:t>.</a:t>
            </a:r>
            <a:endParaRPr lang="he-IL" dirty="0">
              <a:cs typeface="David" pitchFamily="34" charset="-79"/>
            </a:endParaRPr>
          </a:p>
        </p:txBody>
      </p:sp>
    </p:spTree>
    <p:extLst>
      <p:ext uri="{BB962C8B-B14F-4D97-AF65-F5344CB8AC3E}">
        <p14:creationId xmlns:p14="http://schemas.microsoft.com/office/powerpoint/2010/main" val="3752960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he-IL" sz="6000" b="1" dirty="0" smtClean="0">
                <a:solidFill>
                  <a:schemeClr val="accent1"/>
                </a:solidFill>
                <a:effectLst>
                  <a:outerShdw blurRad="38100" dist="38100" dir="2700000" algn="tl">
                    <a:srgbClr val="000000">
                      <a:alpha val="43137"/>
                    </a:srgbClr>
                  </a:outerShdw>
                </a:effectLst>
              </a:rPr>
              <a:t>דברים פרק א : ח-יז</a:t>
            </a:r>
            <a:br>
              <a:rPr lang="he-IL" sz="6000" b="1" dirty="0" smtClean="0">
                <a:solidFill>
                  <a:schemeClr val="accent1"/>
                </a:solidFill>
                <a:effectLst>
                  <a:outerShdw blurRad="38100" dist="38100" dir="2700000" algn="tl">
                    <a:srgbClr val="000000">
                      <a:alpha val="43137"/>
                    </a:srgbClr>
                  </a:outerShdw>
                </a:effectLst>
              </a:rPr>
            </a:br>
            <a:r>
              <a:rPr lang="he-IL" sz="6000" b="1" dirty="0" smtClean="0">
                <a:solidFill>
                  <a:schemeClr val="accent1"/>
                </a:solidFill>
                <a:effectLst>
                  <a:outerShdw blurRad="38100" dist="38100" dir="2700000" algn="tl">
                    <a:srgbClr val="000000">
                      <a:alpha val="43137"/>
                    </a:srgbClr>
                  </a:outerShdw>
                </a:effectLst>
              </a:rPr>
              <a:t>שופטים</a:t>
            </a:r>
            <a:endParaRPr lang="he-IL" sz="6000"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28600" y="1676400"/>
            <a:ext cx="8686800" cy="5181600"/>
          </a:xfrm>
        </p:spPr>
        <p:txBody>
          <a:bodyPr>
            <a:noAutofit/>
          </a:bodyPr>
          <a:lstStyle/>
          <a:p>
            <a:pPr marL="0" indent="0" algn="r" rtl="1">
              <a:buNone/>
            </a:pPr>
            <a:r>
              <a:rPr lang="he-IL" sz="2000" b="1" dirty="0">
                <a:cs typeface="David" pitchFamily="34" charset="-79"/>
              </a:rPr>
              <a:t>ח</a:t>
            </a:r>
            <a:r>
              <a:rPr lang="he-IL" sz="2000" dirty="0">
                <a:cs typeface="David" pitchFamily="34" charset="-79"/>
              </a:rPr>
              <a:t> רְאֵה נָתַתִּי לִפְנֵיכֶם אֶת-הָאָרֶץ בֹּאוּ וּרְשׁוּ אֶת-הָאָרֶץ אֲשֶׁר נִשְׁבַּע יְהוָה לַאֲבֹתֵיכֶם לְאַבְרָהָם לְיִצְחָק וּלְיַעֲקֹב לָתֵת לָהֶם וּלְזַרְעָם אַחֲרֵיהֶם. </a:t>
            </a:r>
            <a:endParaRPr lang="he-IL" sz="2000" dirty="0" smtClean="0">
              <a:cs typeface="David" pitchFamily="34" charset="-79"/>
            </a:endParaRPr>
          </a:p>
          <a:p>
            <a:pPr marL="0" indent="0" algn="r" rtl="1">
              <a:buNone/>
            </a:pPr>
            <a:r>
              <a:rPr lang="he-IL" sz="2000" b="1" dirty="0" smtClean="0">
                <a:cs typeface="David" pitchFamily="34" charset="-79"/>
              </a:rPr>
              <a:t>ט</a:t>
            </a:r>
            <a:r>
              <a:rPr lang="he-IL" sz="2000" dirty="0" smtClean="0">
                <a:cs typeface="David" pitchFamily="34" charset="-79"/>
              </a:rPr>
              <a:t> </a:t>
            </a:r>
            <a:r>
              <a:rPr lang="he-IL" sz="2000" dirty="0">
                <a:cs typeface="David" pitchFamily="34" charset="-79"/>
              </a:rPr>
              <a:t>וָאֹמַר אֲלֵכֶם בָּעֵת הַהִוא לֵאמֹר לֹא-אוּכַל לְבַדִּי שְׂאֵת אֶתְכֶם. </a:t>
            </a:r>
            <a:endParaRPr lang="he-IL" sz="2000" dirty="0" smtClean="0">
              <a:cs typeface="David" pitchFamily="34" charset="-79"/>
            </a:endParaRPr>
          </a:p>
          <a:p>
            <a:pPr marL="0" indent="0" algn="r" rtl="1">
              <a:buNone/>
            </a:pPr>
            <a:r>
              <a:rPr lang="he-IL" sz="2000" b="1" dirty="0" smtClean="0">
                <a:cs typeface="David" pitchFamily="34" charset="-79"/>
              </a:rPr>
              <a:t>י</a:t>
            </a:r>
            <a:r>
              <a:rPr lang="he-IL" sz="2000" dirty="0" smtClean="0">
                <a:cs typeface="David" pitchFamily="34" charset="-79"/>
              </a:rPr>
              <a:t> </a:t>
            </a:r>
            <a:r>
              <a:rPr lang="he-IL" sz="2000" dirty="0">
                <a:cs typeface="David" pitchFamily="34" charset="-79"/>
              </a:rPr>
              <a:t>יְהוָה אֱלֹהֵיכֶם הִרְבָּה אֶתְכֶם וְהִנְּכֶם הַיּוֹם כְּכוֹכְבֵי הַשָּׁמַיִם לָרֹב. </a:t>
            </a:r>
            <a:endParaRPr lang="he-IL" sz="2000" dirty="0" smtClean="0">
              <a:cs typeface="David" pitchFamily="34" charset="-79"/>
            </a:endParaRPr>
          </a:p>
          <a:p>
            <a:pPr marL="0" indent="0" algn="r" rtl="1">
              <a:buNone/>
            </a:pPr>
            <a:r>
              <a:rPr lang="he-IL" sz="2000" b="1" dirty="0" smtClean="0">
                <a:cs typeface="David" pitchFamily="34" charset="-79"/>
              </a:rPr>
              <a:t>יא</a:t>
            </a:r>
            <a:r>
              <a:rPr lang="he-IL" sz="2000" dirty="0" smtClean="0">
                <a:cs typeface="David" pitchFamily="34" charset="-79"/>
              </a:rPr>
              <a:t> </a:t>
            </a:r>
            <a:r>
              <a:rPr lang="he-IL" sz="2000" dirty="0">
                <a:cs typeface="David" pitchFamily="34" charset="-79"/>
              </a:rPr>
              <a:t>יְהוָה אֱלֹהֵי אֲבוֹתֵכֶם יֹסֵף עֲלֵיכֶם כָּכֶם אֶלֶף פְּעָמִים וִיבָרֵךְ אֶתְכֶם כַּאֲשֶׁר דִּבֶּר לָכֶם. </a:t>
            </a:r>
            <a:endParaRPr lang="he-IL" sz="2000" dirty="0" smtClean="0">
              <a:cs typeface="David" pitchFamily="34" charset="-79"/>
            </a:endParaRPr>
          </a:p>
          <a:p>
            <a:pPr marL="0" indent="0" algn="r" rtl="1">
              <a:buNone/>
            </a:pPr>
            <a:r>
              <a:rPr lang="he-IL" sz="2000" b="1" dirty="0" smtClean="0">
                <a:cs typeface="David" pitchFamily="34" charset="-79"/>
              </a:rPr>
              <a:t>יב</a:t>
            </a:r>
            <a:r>
              <a:rPr lang="he-IL" sz="2000" dirty="0" smtClean="0">
                <a:cs typeface="David" pitchFamily="34" charset="-79"/>
              </a:rPr>
              <a:t> </a:t>
            </a:r>
            <a:r>
              <a:rPr lang="he-IL" sz="2000" dirty="0">
                <a:cs typeface="David" pitchFamily="34" charset="-79"/>
              </a:rPr>
              <a:t>אֵיכָה אֶשָּׂא לְבַדִּי טָרְחֲכֶם וּמַשַּׂאֲכֶם וְרִיבְכֶם. </a:t>
            </a:r>
            <a:endParaRPr lang="en-US" sz="2000" dirty="0">
              <a:cs typeface="David" pitchFamily="34" charset="-79"/>
            </a:endParaRPr>
          </a:p>
          <a:p>
            <a:pPr marL="0" indent="0" algn="r" rtl="1">
              <a:buNone/>
            </a:pPr>
            <a:r>
              <a:rPr lang="he-IL" sz="2000" b="1" dirty="0" smtClean="0">
                <a:cs typeface="David" pitchFamily="34" charset="-79"/>
              </a:rPr>
              <a:t>יג</a:t>
            </a:r>
            <a:r>
              <a:rPr lang="he-IL" sz="2000" dirty="0" smtClean="0">
                <a:cs typeface="David" pitchFamily="34" charset="-79"/>
              </a:rPr>
              <a:t> </a:t>
            </a:r>
            <a:r>
              <a:rPr lang="he-IL" sz="2000" dirty="0">
                <a:cs typeface="David" pitchFamily="34" charset="-79"/>
              </a:rPr>
              <a:t>הָבוּ לָכֶם אֲנָשִׁים חֲכָמִים וּנְבֹנִים וִידֻעִים לְשִׁבְטֵיכֶם וַאֲשִׂימֵם בְּרָאשֵׁיכֶם. </a:t>
            </a:r>
            <a:endParaRPr lang="he-IL" sz="2000" dirty="0" smtClean="0">
              <a:cs typeface="David" pitchFamily="34" charset="-79"/>
            </a:endParaRPr>
          </a:p>
          <a:p>
            <a:pPr marL="0" indent="0" algn="r" rtl="1">
              <a:buNone/>
            </a:pPr>
            <a:r>
              <a:rPr lang="he-IL" sz="2000" b="1" dirty="0" smtClean="0">
                <a:cs typeface="David" pitchFamily="34" charset="-79"/>
              </a:rPr>
              <a:t>יד</a:t>
            </a:r>
            <a:r>
              <a:rPr lang="he-IL" sz="2000" dirty="0" smtClean="0">
                <a:cs typeface="David" pitchFamily="34" charset="-79"/>
              </a:rPr>
              <a:t> </a:t>
            </a:r>
            <a:r>
              <a:rPr lang="he-IL" sz="2000" dirty="0">
                <a:cs typeface="David" pitchFamily="34" charset="-79"/>
              </a:rPr>
              <a:t>וַתַּעֲנוּ אֹתִי וַתֹּאמְרוּ טוֹב-הַדָּבָר אֲשֶׁר-דִּבַּרְתָּ לַעֲשׂוֹת. </a:t>
            </a:r>
            <a:endParaRPr lang="he-IL" sz="2000" dirty="0" smtClean="0">
              <a:cs typeface="David" pitchFamily="34" charset="-79"/>
            </a:endParaRPr>
          </a:p>
          <a:p>
            <a:pPr marL="0" indent="0" algn="r" rtl="1">
              <a:buNone/>
            </a:pPr>
            <a:r>
              <a:rPr lang="he-IL" sz="2000" b="1" dirty="0" smtClean="0">
                <a:cs typeface="David" pitchFamily="34" charset="-79"/>
              </a:rPr>
              <a:t>טו</a:t>
            </a:r>
            <a:r>
              <a:rPr lang="he-IL" sz="2000" dirty="0" smtClean="0">
                <a:cs typeface="David" pitchFamily="34" charset="-79"/>
              </a:rPr>
              <a:t> </a:t>
            </a:r>
            <a:r>
              <a:rPr lang="he-IL" sz="2000" dirty="0">
                <a:cs typeface="David" pitchFamily="34" charset="-79"/>
              </a:rPr>
              <a:t>וָאֶקַּח אֶת-רָאשֵׁי שִׁבְטֵיכֶם אֲנָשִׁים חֲכָמִים וִידֻעִים וָאֶתֵּן אוֹתָם רָאשִׁים עֲלֵיכֶם שָׂרֵי אֲלָפִים וְשָׂרֵי מֵאוֹת וְשָׂרֵי חֲמִשִּׁים וְשָׂרֵי עֲשָׂרֹת וְשֹׁטְרִים לְשִׁבְטֵיכֶם. </a:t>
            </a:r>
            <a:endParaRPr lang="he-IL" sz="2000" dirty="0" smtClean="0">
              <a:cs typeface="David" pitchFamily="34" charset="-79"/>
            </a:endParaRPr>
          </a:p>
          <a:p>
            <a:pPr marL="0" indent="0" algn="r" rtl="1">
              <a:buNone/>
            </a:pPr>
            <a:r>
              <a:rPr lang="he-IL" sz="2000" b="1" dirty="0" smtClean="0">
                <a:cs typeface="David" pitchFamily="34" charset="-79"/>
              </a:rPr>
              <a:t>טז</a:t>
            </a:r>
            <a:r>
              <a:rPr lang="he-IL" sz="2000" dirty="0" smtClean="0">
                <a:cs typeface="David" pitchFamily="34" charset="-79"/>
              </a:rPr>
              <a:t> </a:t>
            </a:r>
            <a:r>
              <a:rPr lang="he-IL" sz="2000" dirty="0">
                <a:cs typeface="David" pitchFamily="34" charset="-79"/>
              </a:rPr>
              <a:t>וָאֲצַוֶּה אֶת-שֹׁפְטֵיכֶם בָּעֵת הַהִוא לֵאמֹר שָׁמֹעַ בֵּין-אֲחֵיכֶם וּשְׁפַטְתֶּם צֶדֶק בֵּין-אִישׁ וּבֵין-אָחִיו וּבֵין גֵּרוֹ. </a:t>
            </a:r>
            <a:endParaRPr lang="he-IL" sz="2000" dirty="0" smtClean="0">
              <a:cs typeface="David" pitchFamily="34" charset="-79"/>
            </a:endParaRPr>
          </a:p>
          <a:p>
            <a:pPr marL="0" indent="0" algn="r" rtl="1">
              <a:buNone/>
            </a:pPr>
            <a:r>
              <a:rPr lang="he-IL" sz="2000" b="1" dirty="0" smtClean="0">
                <a:cs typeface="David" pitchFamily="34" charset="-79"/>
              </a:rPr>
              <a:t>יז</a:t>
            </a:r>
            <a:r>
              <a:rPr lang="he-IL" sz="2000" dirty="0" smtClean="0">
                <a:cs typeface="David" pitchFamily="34" charset="-79"/>
              </a:rPr>
              <a:t> </a:t>
            </a:r>
            <a:r>
              <a:rPr lang="he-IL" sz="2000" dirty="0">
                <a:cs typeface="David" pitchFamily="34" charset="-79"/>
              </a:rPr>
              <a:t>לֹא-תַכִּירוּ פָנִים בַּמִּשְׁפָּט כַּקָּטֹן כַּגָּדֹל תִּשְׁמָעוּן לֹא תָגוּרוּ מִפְּנֵי-אִישׁ כִּי הַמִּשְׁפָּט לֵאלֹהִים הוּא וְהַדָּבָר אֲשֶׁר יִקְשֶׁה מִכֶּם תַּקְרִבוּן אֵלַי וּשְׁמַעְתִּיו</a:t>
            </a:r>
            <a:r>
              <a:rPr lang="he-IL" sz="2000" dirty="0" smtClean="0">
                <a:cs typeface="David" pitchFamily="34" charset="-79"/>
              </a:rPr>
              <a:t>.</a:t>
            </a:r>
            <a:r>
              <a:rPr lang="en-GB" sz="2800" dirty="0">
                <a:cs typeface="David" pitchFamily="34" charset="-79"/>
              </a:rPr>
              <a:t> </a:t>
            </a:r>
            <a:endParaRPr lang="en-US" sz="2800" dirty="0">
              <a:cs typeface="David" pitchFamily="34" charset="-79"/>
            </a:endParaRPr>
          </a:p>
          <a:p>
            <a:pPr marL="0" indent="0" algn="r">
              <a:buNone/>
            </a:pPr>
            <a:endParaRPr lang="he-IL" sz="2000" dirty="0">
              <a:cs typeface="David" pitchFamily="34" charset="-79"/>
            </a:endParaRPr>
          </a:p>
        </p:txBody>
      </p:sp>
    </p:spTree>
    <p:extLst>
      <p:ext uri="{BB962C8B-B14F-4D97-AF65-F5344CB8AC3E}">
        <p14:creationId xmlns:p14="http://schemas.microsoft.com/office/powerpoint/2010/main" val="1671611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right)">
                                      <p:cBhvr>
                                        <p:cTn id="10" dur="500"/>
                                        <p:tgtEl>
                                          <p:spTgt spid="3">
                                            <p:txEl>
                                              <p:pRg st="1" end="1"/>
                                            </p:txEl>
                                          </p:spTgt>
                                        </p:tgtEl>
                                      </p:cBhvr>
                                    </p:animEffect>
                                  </p:childTnLst>
                                </p:cTn>
                              </p:par>
                              <p:par>
                                <p:cTn id="11" presetID="22" presetClass="entr" presetSubtype="2"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right)">
                                      <p:cBhvr>
                                        <p:cTn id="13" dur="500"/>
                                        <p:tgtEl>
                                          <p:spTgt spid="3">
                                            <p:txEl>
                                              <p:pRg st="2" end="2"/>
                                            </p:txEl>
                                          </p:spTgt>
                                        </p:tgtEl>
                                      </p:cBhvr>
                                    </p:animEffect>
                                  </p:childTnLst>
                                </p:cTn>
                              </p:par>
                              <p:par>
                                <p:cTn id="14" presetID="22" presetClass="entr" presetSubtype="2"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right)">
                                      <p:cBhvr>
                                        <p:cTn id="16" dur="500"/>
                                        <p:tgtEl>
                                          <p:spTgt spid="3">
                                            <p:txEl>
                                              <p:pRg st="3" end="3"/>
                                            </p:txEl>
                                          </p:spTgt>
                                        </p:tgtEl>
                                      </p:cBhvr>
                                    </p:animEffect>
                                  </p:childTnLst>
                                </p:cTn>
                              </p:par>
                              <p:par>
                                <p:cTn id="17" presetID="22" presetClass="entr" presetSubtype="2"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right)">
                                      <p:cBhvr>
                                        <p:cTn id="19" dur="500"/>
                                        <p:tgtEl>
                                          <p:spTgt spid="3">
                                            <p:txEl>
                                              <p:pRg st="4" end="4"/>
                                            </p:txEl>
                                          </p:spTgt>
                                        </p:tgtEl>
                                      </p:cBhvr>
                                    </p:animEffect>
                                  </p:childTnLst>
                                </p:cTn>
                              </p:par>
                              <p:par>
                                <p:cTn id="20" presetID="22" presetClass="entr" presetSubtype="2"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right)">
                                      <p:cBhvr>
                                        <p:cTn id="22" dur="500"/>
                                        <p:tgtEl>
                                          <p:spTgt spid="3">
                                            <p:txEl>
                                              <p:pRg st="5" end="5"/>
                                            </p:txEl>
                                          </p:spTgt>
                                        </p:tgtEl>
                                      </p:cBhvr>
                                    </p:animEffect>
                                  </p:childTnLst>
                                </p:cTn>
                              </p:par>
                              <p:par>
                                <p:cTn id="23" presetID="22" presetClass="entr" presetSubtype="2"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wipe(right)">
                                      <p:cBhvr>
                                        <p:cTn id="25" dur="500"/>
                                        <p:tgtEl>
                                          <p:spTgt spid="3">
                                            <p:txEl>
                                              <p:pRg st="6" end="6"/>
                                            </p:txEl>
                                          </p:spTgt>
                                        </p:tgtEl>
                                      </p:cBhvr>
                                    </p:animEffect>
                                  </p:childTnLst>
                                </p:cTn>
                              </p:par>
                              <p:par>
                                <p:cTn id="26" presetID="22" presetClass="entr" presetSubtype="2"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wipe(right)">
                                      <p:cBhvr>
                                        <p:cTn id="28" dur="500"/>
                                        <p:tgtEl>
                                          <p:spTgt spid="3">
                                            <p:txEl>
                                              <p:pRg st="7" end="7"/>
                                            </p:txEl>
                                          </p:spTgt>
                                        </p:tgtEl>
                                      </p:cBhvr>
                                    </p:animEffect>
                                  </p:childTnLst>
                                </p:cTn>
                              </p:par>
                              <p:par>
                                <p:cTn id="29" presetID="22" presetClass="entr" presetSubtype="2"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wipe(right)">
                                      <p:cBhvr>
                                        <p:cTn id="31" dur="500"/>
                                        <p:tgtEl>
                                          <p:spTgt spid="3">
                                            <p:txEl>
                                              <p:pRg st="8" end="8"/>
                                            </p:txEl>
                                          </p:spTgt>
                                        </p:tgtEl>
                                      </p:cBhvr>
                                    </p:animEffect>
                                  </p:childTnLst>
                                </p:cTn>
                              </p:par>
                              <p:par>
                                <p:cTn id="32" presetID="22" presetClass="entr" presetSubtype="2" fill="hold" grpId="0"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wipe(right)">
                                      <p:cBhvr>
                                        <p:cTn id="34"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e-IL" sz="6000" b="1" dirty="0" smtClean="0">
                <a:solidFill>
                  <a:schemeClr val="accent1"/>
                </a:solidFill>
                <a:effectLst>
                  <a:outerShdw blurRad="38100" dist="38100" dir="2700000" algn="tl">
                    <a:srgbClr val="000000">
                      <a:alpha val="43137"/>
                    </a:srgbClr>
                  </a:outerShdw>
                </a:effectLst>
              </a:rPr>
              <a:t>דברים פרק א : יח</a:t>
            </a:r>
            <a:br>
              <a:rPr lang="he-IL" sz="6000" b="1" dirty="0" smtClean="0">
                <a:solidFill>
                  <a:schemeClr val="accent1"/>
                </a:solidFill>
                <a:effectLst>
                  <a:outerShdw blurRad="38100" dist="38100" dir="2700000" algn="tl">
                    <a:srgbClr val="000000">
                      <a:alpha val="43137"/>
                    </a:srgbClr>
                  </a:outerShdw>
                </a:effectLst>
              </a:rPr>
            </a:br>
            <a:r>
              <a:rPr lang="en-GB" sz="6000" b="1" dirty="0" smtClean="0">
                <a:solidFill>
                  <a:schemeClr val="accent1"/>
                </a:solidFill>
                <a:effectLst>
                  <a:outerShdw blurRad="38100" dist="38100" dir="2700000" algn="tl">
                    <a:srgbClr val="000000">
                      <a:alpha val="43137"/>
                    </a:srgbClr>
                  </a:outerShdw>
                </a:effectLst>
              </a:rPr>
              <a:t>Stands alone</a:t>
            </a:r>
            <a:endParaRPr lang="he-IL" sz="6000"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05685" y="1828802"/>
            <a:ext cx="8281115" cy="960548"/>
          </a:xfrm>
        </p:spPr>
        <p:txBody>
          <a:bodyPr>
            <a:normAutofit fontScale="92500"/>
          </a:bodyPr>
          <a:lstStyle/>
          <a:p>
            <a:pPr marL="0" indent="0" algn="r" rtl="1">
              <a:buNone/>
            </a:pPr>
            <a:r>
              <a:rPr lang="en-GB" dirty="0">
                <a:cs typeface="David" pitchFamily="34" charset="-79"/>
              </a:rPr>
              <a:t> </a:t>
            </a:r>
            <a:r>
              <a:rPr lang="he-IL" b="1" dirty="0" smtClean="0">
                <a:cs typeface="David" pitchFamily="34" charset="-79"/>
              </a:rPr>
              <a:t>יח</a:t>
            </a:r>
            <a:r>
              <a:rPr lang="he-IL" dirty="0" smtClean="0">
                <a:cs typeface="David" pitchFamily="34" charset="-79"/>
              </a:rPr>
              <a:t> </a:t>
            </a:r>
            <a:r>
              <a:rPr lang="he-IL" dirty="0">
                <a:cs typeface="David" pitchFamily="34" charset="-79"/>
              </a:rPr>
              <a:t>וָאֲצַוֶּה אֶתְכֶם בָּעֵת הַהִוא אֵת </a:t>
            </a:r>
            <a:r>
              <a:rPr lang="he-IL" b="1" dirty="0">
                <a:solidFill>
                  <a:schemeClr val="accent6"/>
                </a:solidFill>
                <a:cs typeface="David" pitchFamily="34" charset="-79"/>
              </a:rPr>
              <a:t>כָּל-הַדְּבָרִים</a:t>
            </a:r>
            <a:r>
              <a:rPr lang="he-IL" dirty="0">
                <a:solidFill>
                  <a:schemeClr val="accent6"/>
                </a:solidFill>
                <a:cs typeface="David" pitchFamily="34" charset="-79"/>
              </a:rPr>
              <a:t> </a:t>
            </a:r>
            <a:r>
              <a:rPr lang="he-IL" dirty="0">
                <a:cs typeface="David" pitchFamily="34" charset="-79"/>
              </a:rPr>
              <a:t>אֲשֶׁר תַּעֲשׂוּן. </a:t>
            </a:r>
            <a:endParaRPr lang="he-IL" dirty="0" smtClean="0">
              <a:cs typeface="David" pitchFamily="34" charset="-79"/>
            </a:endParaRPr>
          </a:p>
          <a:p>
            <a:pPr marL="0" indent="0" algn="r" rtl="1">
              <a:buNone/>
            </a:pPr>
            <a:endParaRPr lang="en-US" dirty="0">
              <a:cs typeface="David" pitchFamily="34" charset="-79"/>
            </a:endParaRPr>
          </a:p>
          <a:p>
            <a:pPr marL="0" indent="0">
              <a:buNone/>
            </a:pPr>
            <a:endParaRPr lang="en-GB" dirty="0" smtClean="0">
              <a:cs typeface="David" pitchFamily="34" charset="-79"/>
            </a:endParaRPr>
          </a:p>
          <a:p>
            <a:pPr marL="0" indent="0">
              <a:buNone/>
            </a:pPr>
            <a:endParaRPr lang="en-GB" dirty="0">
              <a:cs typeface="David" pitchFamily="34" charset="-79"/>
            </a:endParaRPr>
          </a:p>
          <a:p>
            <a:pPr marL="0" indent="0">
              <a:buNone/>
            </a:pPr>
            <a:endParaRPr lang="en-GB" dirty="0" smtClean="0">
              <a:cs typeface="David" pitchFamily="34" charset="-79"/>
            </a:endParaRPr>
          </a:p>
          <a:p>
            <a:pPr marL="0" indent="0">
              <a:buNone/>
            </a:pPr>
            <a:endParaRPr lang="en-GB" dirty="0">
              <a:cs typeface="David" pitchFamily="34" charset="-79"/>
            </a:endParaRPr>
          </a:p>
          <a:p>
            <a:pPr marL="0" indent="0">
              <a:buNone/>
            </a:pPr>
            <a:endParaRPr lang="en-GB" dirty="0" smtClean="0">
              <a:cs typeface="David" pitchFamily="34" charset="-79"/>
            </a:endParaRPr>
          </a:p>
          <a:p>
            <a:pPr marL="0" indent="0">
              <a:buNone/>
            </a:pPr>
            <a:endParaRPr lang="en-GB" dirty="0">
              <a:cs typeface="David" pitchFamily="34" charset="-79"/>
            </a:endParaRPr>
          </a:p>
          <a:p>
            <a:pPr marL="0" indent="0">
              <a:buNone/>
            </a:pPr>
            <a:endParaRPr lang="en-GB" dirty="0">
              <a:cs typeface="David" pitchFamily="34" charset="-79"/>
            </a:endParaRPr>
          </a:p>
          <a:p>
            <a:pPr marL="0" indent="0">
              <a:buNone/>
            </a:pPr>
            <a:endParaRPr lang="en-GB" dirty="0" smtClean="0">
              <a:cs typeface="David" pitchFamily="34" charset="-79"/>
            </a:endParaRPr>
          </a:p>
          <a:p>
            <a:pPr marL="0" indent="0">
              <a:buNone/>
            </a:pPr>
            <a:endParaRPr lang="he-IL" dirty="0">
              <a:cs typeface="David" pitchFamily="34" charset="-79"/>
            </a:endParaRPr>
          </a:p>
        </p:txBody>
      </p:sp>
      <p:sp>
        <p:nvSpPr>
          <p:cNvPr id="4" name="Down Arrow 3"/>
          <p:cNvSpPr/>
          <p:nvPr/>
        </p:nvSpPr>
        <p:spPr>
          <a:xfrm>
            <a:off x="3124200" y="2420662"/>
            <a:ext cx="381000" cy="932138"/>
          </a:xfrm>
          <a:prstGeom prst="downArrow">
            <a:avLst/>
          </a:prstGeom>
        </p:spPr>
        <p:style>
          <a:lnRef idx="0">
            <a:schemeClr val="accent6"/>
          </a:lnRef>
          <a:fillRef idx="3">
            <a:schemeClr val="accent6"/>
          </a:fillRef>
          <a:effectRef idx="3">
            <a:schemeClr val="accent6"/>
          </a:effectRef>
          <a:fontRef idx="minor">
            <a:schemeClr val="lt1"/>
          </a:fontRef>
        </p:style>
        <p:txBody>
          <a:bodyPr rtlCol="1" anchor="ctr"/>
          <a:lstStyle/>
          <a:p>
            <a:pPr algn="ctr"/>
            <a:endParaRPr lang="he-IL"/>
          </a:p>
        </p:txBody>
      </p:sp>
      <p:sp>
        <p:nvSpPr>
          <p:cNvPr id="5" name="Rounded Rectangle 4"/>
          <p:cNvSpPr/>
          <p:nvPr/>
        </p:nvSpPr>
        <p:spPr>
          <a:xfrm>
            <a:off x="1195589" y="3505200"/>
            <a:ext cx="3886200" cy="2286000"/>
          </a:xfrm>
          <a:prstGeom prst="roundRect">
            <a:avLst/>
          </a:prstGeom>
        </p:spPr>
        <p:style>
          <a:lnRef idx="0">
            <a:schemeClr val="accent6"/>
          </a:lnRef>
          <a:fillRef idx="3">
            <a:schemeClr val="accent6"/>
          </a:fillRef>
          <a:effectRef idx="3">
            <a:schemeClr val="accent6"/>
          </a:effectRef>
          <a:fontRef idx="minor">
            <a:schemeClr val="lt1"/>
          </a:fontRef>
        </p:style>
        <p:txBody>
          <a:bodyPr rtlCol="1" anchor="ctr"/>
          <a:lstStyle/>
          <a:p>
            <a:pPr algn="ctr"/>
            <a:r>
              <a:rPr lang="en-GB" sz="2800" dirty="0" smtClean="0"/>
              <a:t>The main speech of the laws applicable in </a:t>
            </a:r>
            <a:r>
              <a:rPr lang="en-GB" sz="2800" dirty="0" err="1" smtClean="0"/>
              <a:t>Eretz</a:t>
            </a:r>
            <a:r>
              <a:rPr lang="en-GB" sz="2800" dirty="0" smtClean="0"/>
              <a:t> Yisrael.</a:t>
            </a:r>
            <a:endParaRPr lang="he-IL" sz="2800" dirty="0"/>
          </a:p>
        </p:txBody>
      </p:sp>
      <p:sp>
        <p:nvSpPr>
          <p:cNvPr id="6" name="Right Arrow 5"/>
          <p:cNvSpPr/>
          <p:nvPr/>
        </p:nvSpPr>
        <p:spPr>
          <a:xfrm rot="948777">
            <a:off x="5330557" y="4967610"/>
            <a:ext cx="685800" cy="762000"/>
          </a:xfrm>
          <a:prstGeom prst="rightArrow">
            <a:avLst/>
          </a:prstGeom>
        </p:spPr>
        <p:style>
          <a:lnRef idx="0">
            <a:schemeClr val="accent5"/>
          </a:lnRef>
          <a:fillRef idx="3">
            <a:schemeClr val="accent5"/>
          </a:fillRef>
          <a:effectRef idx="3">
            <a:schemeClr val="accent5"/>
          </a:effectRef>
          <a:fontRef idx="minor">
            <a:schemeClr val="lt1"/>
          </a:fontRef>
        </p:style>
        <p:txBody>
          <a:bodyPr rtlCol="1" anchor="ctr"/>
          <a:lstStyle/>
          <a:p>
            <a:pPr algn="ctr"/>
            <a:endParaRPr lang="he-IL"/>
          </a:p>
        </p:txBody>
      </p:sp>
      <p:sp>
        <p:nvSpPr>
          <p:cNvPr id="7" name="Right Arrow 6"/>
          <p:cNvSpPr/>
          <p:nvPr/>
        </p:nvSpPr>
        <p:spPr>
          <a:xfrm rot="20529388">
            <a:off x="5290690" y="3400400"/>
            <a:ext cx="685800" cy="762000"/>
          </a:xfrm>
          <a:prstGeom prst="rightArrow">
            <a:avLst/>
          </a:prstGeom>
        </p:spPr>
        <p:style>
          <a:lnRef idx="0">
            <a:schemeClr val="accent5"/>
          </a:lnRef>
          <a:fillRef idx="3">
            <a:schemeClr val="accent5"/>
          </a:fillRef>
          <a:effectRef idx="3">
            <a:schemeClr val="accent5"/>
          </a:effectRef>
          <a:fontRef idx="minor">
            <a:schemeClr val="lt1"/>
          </a:fontRef>
        </p:style>
        <p:txBody>
          <a:bodyPr rtlCol="1" anchor="ctr"/>
          <a:lstStyle/>
          <a:p>
            <a:pPr algn="ctr"/>
            <a:endParaRPr lang="he-IL"/>
          </a:p>
        </p:txBody>
      </p:sp>
      <p:sp>
        <p:nvSpPr>
          <p:cNvPr id="8" name="Oval 7"/>
          <p:cNvSpPr/>
          <p:nvPr/>
        </p:nvSpPr>
        <p:spPr>
          <a:xfrm>
            <a:off x="6172200" y="2567725"/>
            <a:ext cx="2186189" cy="1874949"/>
          </a:xfrm>
          <a:prstGeom prst="ellipse">
            <a:avLst/>
          </a:prstGeom>
        </p:spPr>
        <p:style>
          <a:lnRef idx="0">
            <a:schemeClr val="accent5"/>
          </a:lnRef>
          <a:fillRef idx="3">
            <a:schemeClr val="accent5"/>
          </a:fillRef>
          <a:effectRef idx="3">
            <a:schemeClr val="accent5"/>
          </a:effectRef>
          <a:fontRef idx="minor">
            <a:schemeClr val="lt1"/>
          </a:fontRef>
        </p:style>
        <p:txBody>
          <a:bodyPr rtlCol="1" anchor="ctr"/>
          <a:lstStyle/>
          <a:p>
            <a:pPr algn="ctr"/>
            <a:r>
              <a:rPr lang="he-IL" sz="2000" dirty="0" smtClean="0">
                <a:latin typeface="David" pitchFamily="34" charset="-79"/>
                <a:cs typeface="David" pitchFamily="34" charset="-79"/>
              </a:rPr>
              <a:t>פרקים ו-יא</a:t>
            </a:r>
          </a:p>
          <a:p>
            <a:pPr algn="ctr"/>
            <a:r>
              <a:rPr lang="he-IL" sz="2000" dirty="0" smtClean="0">
                <a:latin typeface="David" pitchFamily="34" charset="-79"/>
                <a:cs typeface="David" pitchFamily="34" charset="-79"/>
              </a:rPr>
              <a:t>'המצוה'</a:t>
            </a:r>
          </a:p>
          <a:p>
            <a:pPr algn="ctr"/>
            <a:r>
              <a:rPr lang="he-IL" sz="2000" dirty="0" smtClean="0">
                <a:latin typeface="David" pitchFamily="34" charset="-79"/>
                <a:cs typeface="David" pitchFamily="34" charset="-79"/>
              </a:rPr>
              <a:t>= אהבת ה'</a:t>
            </a:r>
            <a:endParaRPr lang="he-IL" sz="2000" dirty="0">
              <a:latin typeface="David" pitchFamily="34" charset="-79"/>
              <a:cs typeface="David" pitchFamily="34" charset="-79"/>
            </a:endParaRPr>
          </a:p>
        </p:txBody>
      </p:sp>
      <p:sp>
        <p:nvSpPr>
          <p:cNvPr id="9" name="Oval 8"/>
          <p:cNvSpPr/>
          <p:nvPr/>
        </p:nvSpPr>
        <p:spPr>
          <a:xfrm>
            <a:off x="6172200" y="4871157"/>
            <a:ext cx="2186189" cy="1874949"/>
          </a:xfrm>
          <a:prstGeom prst="ellipse">
            <a:avLst/>
          </a:prstGeom>
        </p:spPr>
        <p:style>
          <a:lnRef idx="0">
            <a:schemeClr val="accent5"/>
          </a:lnRef>
          <a:fillRef idx="3">
            <a:schemeClr val="accent5"/>
          </a:fillRef>
          <a:effectRef idx="3">
            <a:schemeClr val="accent5"/>
          </a:effectRef>
          <a:fontRef idx="minor">
            <a:schemeClr val="lt1"/>
          </a:fontRef>
        </p:style>
        <p:txBody>
          <a:bodyPr rtlCol="1" anchor="ctr"/>
          <a:lstStyle/>
          <a:p>
            <a:pPr algn="ctr" rtl="1"/>
            <a:r>
              <a:rPr lang="he-IL" sz="2000" dirty="0" smtClean="0">
                <a:latin typeface="David" pitchFamily="34" charset="-79"/>
                <a:cs typeface="David" pitchFamily="34" charset="-79"/>
              </a:rPr>
              <a:t>פרקים יב-כו</a:t>
            </a:r>
          </a:p>
          <a:p>
            <a:pPr algn="ctr"/>
            <a:r>
              <a:rPr lang="he-IL" sz="2000" dirty="0" smtClean="0">
                <a:latin typeface="David" pitchFamily="34" charset="-79"/>
                <a:cs typeface="David" pitchFamily="34" charset="-79"/>
              </a:rPr>
              <a:t>'חקים ומשפטים'</a:t>
            </a:r>
          </a:p>
          <a:p>
            <a:pPr algn="ctr"/>
            <a:r>
              <a:rPr lang="en-GB" sz="2000" dirty="0" smtClean="0">
                <a:cs typeface="David" pitchFamily="34" charset="-79"/>
              </a:rPr>
              <a:t>= all the laws</a:t>
            </a:r>
            <a:endParaRPr lang="he-IL" sz="2000" dirty="0">
              <a:cs typeface="David" pitchFamily="34" charset="-79"/>
            </a:endParaRPr>
          </a:p>
        </p:txBody>
      </p:sp>
    </p:spTree>
    <p:extLst>
      <p:ext uri="{BB962C8B-B14F-4D97-AF65-F5344CB8AC3E}">
        <p14:creationId xmlns:p14="http://schemas.microsoft.com/office/powerpoint/2010/main" val="1612439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up)">
                                      <p:cBhvr>
                                        <p:cTn id="11" dur="500"/>
                                        <p:tgtEl>
                                          <p:spTgt spid="4"/>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up)">
                                      <p:cBhvr>
                                        <p:cTn id="15" dur="500"/>
                                        <p:tgtEl>
                                          <p:spTgt spid="5"/>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ipe(left)">
                                      <p:cBhvr>
                                        <p:cTn id="19" dur="500"/>
                                        <p:tgtEl>
                                          <p:spTgt spid="7"/>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left)">
                                      <p:cBhvr>
                                        <p:cTn id="22" dur="500"/>
                                        <p:tgtEl>
                                          <p:spTgt spid="6"/>
                                        </p:tgtEl>
                                      </p:cBhvr>
                                    </p:animEffect>
                                  </p:childTnLst>
                                </p:cTn>
                              </p:par>
                            </p:childTnLst>
                          </p:cTn>
                        </p:par>
                        <p:par>
                          <p:cTn id="23" fill="hold">
                            <p:stCondLst>
                              <p:cond delay="2000"/>
                            </p:stCondLst>
                            <p:childTnLst>
                              <p:par>
                                <p:cTn id="24" presetID="21" presetClass="entr" presetSubtype="8" fill="hold" grpId="0" nodeType="after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wheel(8)">
                                      <p:cBhvr>
                                        <p:cTn id="26" dur="2000"/>
                                        <p:tgtEl>
                                          <p:spTgt spid="8"/>
                                        </p:tgtEl>
                                      </p:cBhvr>
                                    </p:animEffect>
                                  </p:childTnLst>
                                </p:cTn>
                              </p:par>
                              <p:par>
                                <p:cTn id="27" presetID="21" presetClass="entr" presetSubtype="8"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wheel(8)">
                                      <p:cBhvr>
                                        <p:cTn id="29"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pPr rtl="1"/>
            <a:r>
              <a:rPr lang="he-IL" sz="6000" b="1" dirty="0" smtClean="0">
                <a:solidFill>
                  <a:schemeClr val="accent1"/>
                </a:solidFill>
                <a:effectLst>
                  <a:outerShdw blurRad="38100" dist="38100" dir="2700000" algn="tl">
                    <a:srgbClr val="000000">
                      <a:alpha val="43137"/>
                    </a:srgbClr>
                  </a:outerShdw>
                </a:effectLst>
              </a:rPr>
              <a:t>דברים פרק א : יט</a:t>
            </a:r>
            <a:br>
              <a:rPr lang="he-IL" sz="6000" b="1" dirty="0" smtClean="0">
                <a:solidFill>
                  <a:schemeClr val="accent1"/>
                </a:solidFill>
                <a:effectLst>
                  <a:outerShdw blurRad="38100" dist="38100" dir="2700000" algn="tl">
                    <a:srgbClr val="000000">
                      <a:alpha val="43137"/>
                    </a:srgbClr>
                  </a:outerShdw>
                </a:effectLst>
              </a:rPr>
            </a:br>
            <a:r>
              <a:rPr lang="en-GB" sz="6000" b="1" dirty="0" smtClean="0">
                <a:solidFill>
                  <a:schemeClr val="accent1"/>
                </a:solidFill>
                <a:effectLst>
                  <a:outerShdw blurRad="38100" dist="38100" dir="2700000" algn="tl">
                    <a:srgbClr val="000000">
                      <a:alpha val="43137"/>
                    </a:srgbClr>
                  </a:outerShdw>
                </a:effectLst>
              </a:rPr>
              <a:t>Travelling</a:t>
            </a:r>
            <a:endParaRPr lang="he-IL" sz="6000"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2362200"/>
            <a:ext cx="8229600" cy="3763963"/>
          </a:xfrm>
        </p:spPr>
        <p:txBody>
          <a:bodyPr>
            <a:normAutofit/>
          </a:bodyPr>
          <a:lstStyle/>
          <a:p>
            <a:pPr marL="0" indent="0" algn="r" rtl="1">
              <a:buNone/>
            </a:pPr>
            <a:r>
              <a:rPr lang="he-IL" b="1" dirty="0">
                <a:cs typeface="David" pitchFamily="34" charset="-79"/>
              </a:rPr>
              <a:t>יט</a:t>
            </a:r>
            <a:r>
              <a:rPr lang="he-IL" dirty="0">
                <a:cs typeface="David" pitchFamily="34" charset="-79"/>
              </a:rPr>
              <a:t> וַנִּסַּע מֵחֹרֵב וַנֵּלֶךְ אֵת כָּל-הַמִּדְבָּר הַגָּדוֹל וְהַנּוֹרָא הַהוּא אֲשֶׁר רְאִיתֶם דֶּרֶךְ הַר הָאֱמֹרִי כַּאֲשֶׁר צִוָּה יְהוָה אֱלֹהֵינוּ אֹתָנוּ וַנָּבֹא עַד קָדֵשׁ בַּרְנֵעַ. </a:t>
            </a:r>
            <a:endParaRPr lang="he-IL" dirty="0" smtClean="0">
              <a:cs typeface="David" pitchFamily="34" charset="-79"/>
            </a:endParaRPr>
          </a:p>
        </p:txBody>
      </p:sp>
    </p:spTree>
    <p:extLst>
      <p:ext uri="{BB962C8B-B14F-4D97-AF65-F5344CB8AC3E}">
        <p14:creationId xmlns:p14="http://schemas.microsoft.com/office/powerpoint/2010/main" val="765478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chor="t">
            <a:normAutofit fontScale="90000"/>
          </a:bodyPr>
          <a:lstStyle/>
          <a:p>
            <a:pPr rtl="1"/>
            <a:r>
              <a:rPr lang="he-IL" sz="4800" b="1" dirty="0" smtClean="0">
                <a:solidFill>
                  <a:schemeClr val="accent1"/>
                </a:solidFill>
                <a:effectLst>
                  <a:outerShdw blurRad="38100" dist="38100" dir="2700000" algn="tl">
                    <a:srgbClr val="000000">
                      <a:alpha val="43137"/>
                    </a:srgbClr>
                  </a:outerShdw>
                </a:effectLst>
              </a:rPr>
              <a:t>דברים פרק א : כ-מו - מרגלים</a:t>
            </a:r>
            <a:endParaRPr lang="he-IL" sz="4800"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762000"/>
            <a:ext cx="9144000" cy="4648200"/>
          </a:xfrm>
        </p:spPr>
        <p:txBody>
          <a:bodyPr>
            <a:noAutofit/>
          </a:bodyPr>
          <a:lstStyle/>
          <a:p>
            <a:pPr marL="0" indent="0" algn="r" rtl="1">
              <a:buNone/>
            </a:pPr>
            <a:r>
              <a:rPr lang="he-IL" sz="1800" b="1" dirty="0" smtClean="0">
                <a:latin typeface="David" pitchFamily="34" charset="-79"/>
                <a:cs typeface="David" pitchFamily="34" charset="-79"/>
              </a:rPr>
              <a:t>כ</a:t>
            </a:r>
            <a:r>
              <a:rPr lang="he-IL" sz="1800" dirty="0" smtClean="0">
                <a:latin typeface="David" pitchFamily="34" charset="-79"/>
                <a:cs typeface="David" pitchFamily="34" charset="-79"/>
              </a:rPr>
              <a:t> וָאֹמַר אֲלֵכֶם בָּאתֶם עַד-הַר הָאֱמֹרִי אֲשֶׁר-יְהוָה אֱלֹהֵינוּ נֹתֵן לָנוּ. </a:t>
            </a:r>
            <a:r>
              <a:rPr lang="he-IL" sz="1800" b="1" dirty="0" smtClean="0">
                <a:latin typeface="David" pitchFamily="34" charset="-79"/>
                <a:cs typeface="David" pitchFamily="34" charset="-79"/>
              </a:rPr>
              <a:t>כא</a:t>
            </a:r>
            <a:r>
              <a:rPr lang="he-IL" sz="1800" dirty="0" smtClean="0">
                <a:latin typeface="David" pitchFamily="34" charset="-79"/>
                <a:cs typeface="David" pitchFamily="34" charset="-79"/>
              </a:rPr>
              <a:t> רְאֵה נָתַן יְהוָה אֱלֹהֶיךָ לְפָנֶיךָ אֶת-הָאָרֶץ עֲלֵה רֵשׁ כַּאֲשֶׁר דִּבֶּר יְהוָה אֱלֹהֵי אֲבֹתֶיךָ לָךְ אַל-תִּירָא וְאַל-תֵּחָת. </a:t>
            </a:r>
            <a:r>
              <a:rPr lang="he-IL" sz="1800" b="1" dirty="0" smtClean="0">
                <a:latin typeface="David" pitchFamily="34" charset="-79"/>
                <a:cs typeface="David" pitchFamily="34" charset="-79"/>
              </a:rPr>
              <a:t>כב</a:t>
            </a:r>
            <a:r>
              <a:rPr lang="he-IL" sz="1800" dirty="0" smtClean="0">
                <a:latin typeface="David" pitchFamily="34" charset="-79"/>
                <a:cs typeface="David" pitchFamily="34" charset="-79"/>
              </a:rPr>
              <a:t> וַתִּקְרְבוּן אֵלַי כֻּלְּכֶם וַתֹּאמְרוּ נִשְׁלְחָה אֲנָשִׁים לְפָנֵינוּ וְיַחְפְּרוּ-לָנוּ אֶת-הָאָרֶץ וְיָשִׁבוּ אֹתָנוּ דָּבָר אֶת-הַדֶּרֶךְ אֲשֶׁר נַעֲלֶה-בָּהּ וְאֵת הֶעָרִים אֲשֶׁר נָבֹא אֲלֵיהֶן. </a:t>
            </a:r>
            <a:r>
              <a:rPr lang="he-IL" sz="1800" b="1" dirty="0" smtClean="0">
                <a:latin typeface="David" pitchFamily="34" charset="-79"/>
                <a:cs typeface="David" pitchFamily="34" charset="-79"/>
              </a:rPr>
              <a:t>כג</a:t>
            </a:r>
            <a:r>
              <a:rPr lang="he-IL" sz="1800" dirty="0" smtClean="0">
                <a:latin typeface="David" pitchFamily="34" charset="-79"/>
                <a:cs typeface="David" pitchFamily="34" charset="-79"/>
              </a:rPr>
              <a:t> וַיִּיטַב בְּעֵינַי הַדָּבָר וָאֶקַּח מִכֶּם שְׁנֵים עָשָׂר אֲנָשִׁים אִישׁ אֶחָד לַשָּׁבֶט. </a:t>
            </a:r>
            <a:r>
              <a:rPr lang="he-IL" sz="1800" b="1" dirty="0" smtClean="0">
                <a:latin typeface="David" pitchFamily="34" charset="-79"/>
                <a:cs typeface="David" pitchFamily="34" charset="-79"/>
              </a:rPr>
              <a:t>כד</a:t>
            </a:r>
            <a:r>
              <a:rPr lang="he-IL" sz="1800" dirty="0" smtClean="0">
                <a:latin typeface="David" pitchFamily="34" charset="-79"/>
                <a:cs typeface="David" pitchFamily="34" charset="-79"/>
              </a:rPr>
              <a:t> וַיִּפְנוּ וַיַּעֲלוּ הָהָרָה וַיָּבֹאוּ עַד-נַחַל אֶשְׁכֹּל וַיְרַגְּלוּ אֹתָהּ. </a:t>
            </a:r>
            <a:r>
              <a:rPr lang="he-IL" sz="1800" b="1" dirty="0" smtClean="0">
                <a:latin typeface="David" pitchFamily="34" charset="-79"/>
                <a:cs typeface="David" pitchFamily="34" charset="-79"/>
              </a:rPr>
              <a:t>כה</a:t>
            </a:r>
            <a:r>
              <a:rPr lang="he-IL" sz="1800" dirty="0" smtClean="0">
                <a:latin typeface="David" pitchFamily="34" charset="-79"/>
                <a:cs typeface="David" pitchFamily="34" charset="-79"/>
              </a:rPr>
              <a:t> וַיִּקְחוּ בְיָדָם מִפְּרִי הָאָרֶץ וַיּוֹרִדוּ אֵלֵינוּ וַיָּשִׁבוּ אֹתָנוּ דָבָר וַיֹּאמְרוּ טוֹבָה הָאָרֶץ אֲשֶׁר-יְהוָה אֱלֹהֵינוּ נֹתֵן לָנוּ. </a:t>
            </a:r>
            <a:r>
              <a:rPr lang="he-IL" sz="1800" b="1" dirty="0" smtClean="0">
                <a:latin typeface="David" pitchFamily="34" charset="-79"/>
                <a:cs typeface="David" pitchFamily="34" charset="-79"/>
              </a:rPr>
              <a:t>כו</a:t>
            </a:r>
            <a:r>
              <a:rPr lang="he-IL" sz="1800" dirty="0" smtClean="0">
                <a:latin typeface="David" pitchFamily="34" charset="-79"/>
                <a:cs typeface="David" pitchFamily="34" charset="-79"/>
              </a:rPr>
              <a:t> וְלֹא אֲבִיתֶם לַעֲלֹת וַתַּמְרוּ אֶת-פִּי יְהוָה אֱלֹהֵיכֶם. </a:t>
            </a:r>
            <a:r>
              <a:rPr lang="he-IL" sz="1800" b="1" dirty="0" smtClean="0">
                <a:latin typeface="David" pitchFamily="34" charset="-79"/>
                <a:cs typeface="David" pitchFamily="34" charset="-79"/>
              </a:rPr>
              <a:t>כז</a:t>
            </a:r>
            <a:r>
              <a:rPr lang="he-IL" sz="1800" dirty="0" smtClean="0">
                <a:latin typeface="David" pitchFamily="34" charset="-79"/>
                <a:cs typeface="David" pitchFamily="34" charset="-79"/>
              </a:rPr>
              <a:t> וַתֵּרָגְנוּ בְאָהֳלֵיכֶם וַתֹּאמְרוּ בְּשִׂנְאַת יְהוָה אֹתָנוּ הוֹצִיאָנוּ מֵאֶרֶץ מִצְרָיִם לָתֵת אֹתָנוּ בְּיַד הָאֱמֹרִי לְהַשְׁמִידֵנוּ. </a:t>
            </a:r>
            <a:r>
              <a:rPr lang="he-IL" sz="1800" b="1" dirty="0" smtClean="0">
                <a:latin typeface="David" pitchFamily="34" charset="-79"/>
                <a:cs typeface="David" pitchFamily="34" charset="-79"/>
              </a:rPr>
              <a:t>כח</a:t>
            </a:r>
            <a:r>
              <a:rPr lang="he-IL" sz="1800" dirty="0" smtClean="0">
                <a:latin typeface="David" pitchFamily="34" charset="-79"/>
                <a:cs typeface="David" pitchFamily="34" charset="-79"/>
              </a:rPr>
              <a:t> אָנָה אֲנַחְנוּ עֹלִים אַחֵינוּ הֵמַסּוּ אֶת-לְבָבֵנוּ לֵאמֹר עַם גָּדוֹל וָרָם מִמֶּנּוּ עָרִים גְּדֹלֹת וּבְצוּרֹת בַּשָּׁמָיִם וְגַם-בְּנֵי עֲנָקִים רָאִינוּ שָׁם. </a:t>
            </a:r>
            <a:r>
              <a:rPr lang="he-IL" sz="1800" b="1" dirty="0" smtClean="0">
                <a:latin typeface="David" pitchFamily="34" charset="-79"/>
                <a:cs typeface="David" pitchFamily="34" charset="-79"/>
              </a:rPr>
              <a:t>כט</a:t>
            </a:r>
            <a:r>
              <a:rPr lang="he-IL" sz="1800" dirty="0" smtClean="0">
                <a:latin typeface="David" pitchFamily="34" charset="-79"/>
                <a:cs typeface="David" pitchFamily="34" charset="-79"/>
              </a:rPr>
              <a:t> וָאֹמַר אֲלֵכֶם לֹא-תַעַרְצוּן וְלֹא-תִירְאוּן מֵהֶם. </a:t>
            </a:r>
            <a:r>
              <a:rPr lang="he-IL" sz="1800" b="1" dirty="0" smtClean="0">
                <a:latin typeface="David" pitchFamily="34" charset="-79"/>
                <a:cs typeface="David" pitchFamily="34" charset="-79"/>
              </a:rPr>
              <a:t>ל</a:t>
            </a:r>
            <a:r>
              <a:rPr lang="he-IL" sz="1800" dirty="0" smtClean="0">
                <a:latin typeface="David" pitchFamily="34" charset="-79"/>
                <a:cs typeface="David" pitchFamily="34" charset="-79"/>
              </a:rPr>
              <a:t> יְהוָה אֱלֹהֵיכֶם הַהֹלֵךְ לִפְנֵיכֶם הוּא יִלָּחֵם לָכֶם כְּכֹל אֲשֶׁר עָשָׂה אִתְּכֶם בְּמִצְרַיִם לְעֵינֵיכֶם. </a:t>
            </a:r>
            <a:r>
              <a:rPr lang="he-IL" sz="1800" b="1" dirty="0" smtClean="0">
                <a:latin typeface="David" pitchFamily="34" charset="-79"/>
                <a:cs typeface="David" pitchFamily="34" charset="-79"/>
              </a:rPr>
              <a:t>לא</a:t>
            </a:r>
            <a:r>
              <a:rPr lang="he-IL" sz="1800" dirty="0" smtClean="0">
                <a:latin typeface="David" pitchFamily="34" charset="-79"/>
                <a:cs typeface="David" pitchFamily="34" charset="-79"/>
              </a:rPr>
              <a:t> וּבַמִּדְבָּר אֲשֶׁר רָאִיתָ אֲשֶׁר נְשָׂאֲךָ יְהוָה אֱלֹהֶיךָ כַּאֲשֶׁר יִשָּׂא-אִישׁ אֶת-בְּנוֹ בְּכָל-הַדֶּרֶךְ אֲשֶׁר הֲלַכְתֶּם עַד-בֹּאֲכֶם עַד-הַמָּקוֹם הַזֶּה. </a:t>
            </a:r>
            <a:r>
              <a:rPr lang="he-IL" sz="1800" b="1" dirty="0" smtClean="0">
                <a:latin typeface="David" pitchFamily="34" charset="-79"/>
                <a:cs typeface="David" pitchFamily="34" charset="-79"/>
              </a:rPr>
              <a:t>לב</a:t>
            </a:r>
            <a:r>
              <a:rPr lang="he-IL" sz="1800" dirty="0" smtClean="0">
                <a:latin typeface="David" pitchFamily="34" charset="-79"/>
                <a:cs typeface="David" pitchFamily="34" charset="-79"/>
              </a:rPr>
              <a:t> וּבַדָּבָר הַזֶּה אֵינְכֶם מַאֲמִינִם בַּיהוָה אֱלֹהֵיכֶם. </a:t>
            </a:r>
            <a:r>
              <a:rPr lang="he-IL" sz="1800" b="1" dirty="0" smtClean="0">
                <a:latin typeface="David" pitchFamily="34" charset="-79"/>
                <a:cs typeface="David" pitchFamily="34" charset="-79"/>
              </a:rPr>
              <a:t>לג</a:t>
            </a:r>
            <a:r>
              <a:rPr lang="he-IL" sz="1800" dirty="0" smtClean="0">
                <a:latin typeface="David" pitchFamily="34" charset="-79"/>
                <a:cs typeface="David" pitchFamily="34" charset="-79"/>
              </a:rPr>
              <a:t> הַהֹלֵךְ לִפְנֵיכֶם בַּדֶּרֶךְ לָתוּר לָכֶם מָקוֹם לַחֲנֹתְכֶם בָּאֵשׁ לַיְלָה לַרְאֹתְכֶם בַּדֶּרֶךְ אֲשֶׁר תֵּלְכוּ-בָהּ וּבֶעָנָן יוֹמָם. </a:t>
            </a:r>
            <a:r>
              <a:rPr lang="he-IL" sz="1800" b="1" dirty="0" smtClean="0">
                <a:latin typeface="David" pitchFamily="34" charset="-79"/>
                <a:cs typeface="David" pitchFamily="34" charset="-79"/>
              </a:rPr>
              <a:t>לד</a:t>
            </a:r>
            <a:r>
              <a:rPr lang="he-IL" sz="1800" dirty="0" smtClean="0">
                <a:latin typeface="David" pitchFamily="34" charset="-79"/>
                <a:cs typeface="David" pitchFamily="34" charset="-79"/>
              </a:rPr>
              <a:t> וַיִּשְׁמַע יְהוָה אֶת-קוֹל דִּבְרֵיכֶם וַיִּקְצֹף וַיִּשָּׁבַע לֵאמֹר. </a:t>
            </a:r>
            <a:r>
              <a:rPr lang="he-IL" sz="1800" b="1" dirty="0" smtClean="0">
                <a:latin typeface="David" pitchFamily="34" charset="-79"/>
                <a:cs typeface="David" pitchFamily="34" charset="-79"/>
              </a:rPr>
              <a:t>לה</a:t>
            </a:r>
            <a:r>
              <a:rPr lang="he-IL" sz="1800" dirty="0" smtClean="0">
                <a:latin typeface="David" pitchFamily="34" charset="-79"/>
                <a:cs typeface="David" pitchFamily="34" charset="-79"/>
              </a:rPr>
              <a:t> אִם-יִרְאֶה אִישׁ בָּאֲנָשִׁים הָאֵלֶּה הַדּוֹר הָרָע הַזֶּה אֵת הָאָרֶץ הַטּוֹבָה אֲשֶׁר נִשְׁבַּעְתִּי לָתֵת לַאֲבֹתֵיכֶם. </a:t>
            </a:r>
            <a:r>
              <a:rPr lang="he-IL" sz="1800" b="1" dirty="0" smtClean="0">
                <a:latin typeface="David" pitchFamily="34" charset="-79"/>
                <a:cs typeface="David" pitchFamily="34" charset="-79"/>
              </a:rPr>
              <a:t>לו</a:t>
            </a:r>
            <a:r>
              <a:rPr lang="he-IL" sz="1800" dirty="0" smtClean="0">
                <a:latin typeface="David" pitchFamily="34" charset="-79"/>
                <a:cs typeface="David" pitchFamily="34" charset="-79"/>
              </a:rPr>
              <a:t> זוּלָתִי כָּלֵב בֶּן-יְפֻנֶּה הוּא יִרְאֶנָּה וְלוֹ-אֶתֵּן אֶת-הָאָרֶץ אֲשֶׁר דָּרַךְ-בָּהּ וּלְבָנָיו יַעַן אֲשֶׁר מִלֵּא אַחֲרֵי יְהוָה. </a:t>
            </a:r>
            <a:r>
              <a:rPr lang="he-IL" sz="1800" b="1" dirty="0" smtClean="0">
                <a:latin typeface="David" pitchFamily="34" charset="-79"/>
                <a:cs typeface="David" pitchFamily="34" charset="-79"/>
              </a:rPr>
              <a:t>לז</a:t>
            </a:r>
            <a:r>
              <a:rPr lang="he-IL" sz="1800" dirty="0" smtClean="0">
                <a:latin typeface="David" pitchFamily="34" charset="-79"/>
                <a:cs typeface="David" pitchFamily="34" charset="-79"/>
              </a:rPr>
              <a:t> גַּם-בִּי הִתְאַנַּף יְהוָה בִּגְלַלְכֶם לֵאמֹר גַּם-אַתָּה לֹא-תָבֹא שָׁם. </a:t>
            </a:r>
            <a:r>
              <a:rPr lang="he-IL" sz="1800" b="1" dirty="0" smtClean="0">
                <a:latin typeface="David" pitchFamily="34" charset="-79"/>
                <a:cs typeface="David" pitchFamily="34" charset="-79"/>
              </a:rPr>
              <a:t>לח</a:t>
            </a:r>
            <a:r>
              <a:rPr lang="he-IL" sz="1800" dirty="0" smtClean="0">
                <a:latin typeface="David" pitchFamily="34" charset="-79"/>
                <a:cs typeface="David" pitchFamily="34" charset="-79"/>
              </a:rPr>
              <a:t> יְהוֹשֻׁעַ בִּן-נוּן הָעֹמֵד לְפָנֶיךָ הוּא יָבֹא שָׁמָּה אֹתוֹ חַזֵּק כִּי-הוּא יַנְחִלֶנָּה אֶת-יִשְׂרָאֵל. </a:t>
            </a:r>
            <a:r>
              <a:rPr lang="he-IL" sz="1800" b="1" dirty="0" smtClean="0">
                <a:latin typeface="David" pitchFamily="34" charset="-79"/>
                <a:cs typeface="David" pitchFamily="34" charset="-79"/>
              </a:rPr>
              <a:t>לט</a:t>
            </a:r>
            <a:r>
              <a:rPr lang="he-IL" sz="1800" dirty="0" smtClean="0">
                <a:latin typeface="David" pitchFamily="34" charset="-79"/>
                <a:cs typeface="David" pitchFamily="34" charset="-79"/>
              </a:rPr>
              <a:t> וְטַפְּכֶם אֲשֶׁר אֲמַרְתֶּם לָבַז יִהְיֶה וּבְנֵיכֶם אֲשֶׁר לֹא-יָדְעוּ הַיּוֹם טוֹב וָרָע הֵמָּה יָבֹאוּ שָׁמָּה וְלָהֶם אֶתְּנֶנָּה וְהֵם יִירָשׁוּהָ. </a:t>
            </a:r>
            <a:r>
              <a:rPr lang="he-IL" sz="1800" b="1" dirty="0" smtClean="0">
                <a:latin typeface="David" pitchFamily="34" charset="-79"/>
                <a:cs typeface="David" pitchFamily="34" charset="-79"/>
              </a:rPr>
              <a:t>מ</a:t>
            </a:r>
            <a:r>
              <a:rPr lang="he-IL" sz="1800" dirty="0" smtClean="0">
                <a:latin typeface="David" pitchFamily="34" charset="-79"/>
                <a:cs typeface="David" pitchFamily="34" charset="-79"/>
              </a:rPr>
              <a:t> וְאַתֶּם פְּנוּ לָכֶם וּסְעוּ הַמִּדְבָּרָה דֶּרֶךְ יַם-סוּף. </a:t>
            </a:r>
            <a:r>
              <a:rPr lang="he-IL" sz="1800" b="1" dirty="0" smtClean="0">
                <a:latin typeface="David" pitchFamily="34" charset="-79"/>
                <a:cs typeface="David" pitchFamily="34" charset="-79"/>
              </a:rPr>
              <a:t>מא</a:t>
            </a:r>
            <a:r>
              <a:rPr lang="he-IL" sz="1800" dirty="0" smtClean="0">
                <a:latin typeface="David" pitchFamily="34" charset="-79"/>
                <a:cs typeface="David" pitchFamily="34" charset="-79"/>
              </a:rPr>
              <a:t> וַתַּעֲנוּ וַתֹּאמְרוּ אֵלַי חָטָאנוּ לַיהוָה אֲנַחְנוּ נַעֲלֶה וְנִלְחַמְנוּ כְּכֹל אֲשֶׁר-צִוָּנוּ יְהוָה אֱלֹהֵינוּ וַתַּחְגְּרוּ אִישׁ אֶת-כְּלֵי מִלְחַמְתּוֹ וַתָּהִינוּ לַעֲלֹת הָהָרָה. </a:t>
            </a:r>
            <a:r>
              <a:rPr lang="he-IL" sz="1800" b="1" dirty="0" smtClean="0">
                <a:latin typeface="David" pitchFamily="34" charset="-79"/>
                <a:cs typeface="David" pitchFamily="34" charset="-79"/>
              </a:rPr>
              <a:t>מב</a:t>
            </a:r>
            <a:r>
              <a:rPr lang="he-IL" sz="1800" dirty="0" smtClean="0">
                <a:latin typeface="David" pitchFamily="34" charset="-79"/>
                <a:cs typeface="David" pitchFamily="34" charset="-79"/>
              </a:rPr>
              <a:t> וַיֹּאמֶר יְהוָה אֵלַי אֱמֹר לָהֶם לֹא תַעֲלוּ וְלֹא-תִלָּחֲמוּ כִּי אֵינֶנִּי בְּקִרְבְּכֶם וְלֹא תִּנָּגְפוּ לִפְנֵי אֹיְבֵיכֶם. </a:t>
            </a:r>
            <a:r>
              <a:rPr lang="he-IL" sz="1800" b="1" dirty="0" smtClean="0">
                <a:latin typeface="David" pitchFamily="34" charset="-79"/>
                <a:cs typeface="David" pitchFamily="34" charset="-79"/>
              </a:rPr>
              <a:t>מג</a:t>
            </a:r>
            <a:r>
              <a:rPr lang="he-IL" sz="1800" dirty="0" smtClean="0">
                <a:latin typeface="David" pitchFamily="34" charset="-79"/>
                <a:cs typeface="David" pitchFamily="34" charset="-79"/>
              </a:rPr>
              <a:t> וָאֲדַבֵּר אֲלֵיכֶם וְלֹא שְׁמַעְתֶּם וַתַּמְרוּ אֶת-פִּי יְהוָה וַתָּזִדוּ וַתַּעֲלוּ הָהָרָה. </a:t>
            </a:r>
            <a:r>
              <a:rPr lang="he-IL" sz="1800" b="1" dirty="0" smtClean="0">
                <a:latin typeface="David" pitchFamily="34" charset="-79"/>
                <a:cs typeface="David" pitchFamily="34" charset="-79"/>
              </a:rPr>
              <a:t>מד</a:t>
            </a:r>
            <a:r>
              <a:rPr lang="he-IL" sz="1800" dirty="0" smtClean="0">
                <a:latin typeface="David" pitchFamily="34" charset="-79"/>
                <a:cs typeface="David" pitchFamily="34" charset="-79"/>
              </a:rPr>
              <a:t> וַיֵּצֵא הָאֱמֹרִי הַיֹּשֵׁב בָּהָר הַהוּא לִקְרַאתְכֶם וַיִּרְדְּפוּ אֶתְכֶם כַּאֲשֶׁר תַּעֲשֶׂינָה הַדְּבֹרִים וַיַּכְּתוּ אֶתְכֶם בְּשֵׂעִיר עַד-חָרְמָה. </a:t>
            </a:r>
            <a:r>
              <a:rPr lang="he-IL" sz="1800" b="1" dirty="0" smtClean="0">
                <a:latin typeface="David" pitchFamily="34" charset="-79"/>
                <a:cs typeface="David" pitchFamily="34" charset="-79"/>
              </a:rPr>
              <a:t>מה</a:t>
            </a:r>
            <a:r>
              <a:rPr lang="he-IL" sz="1800" dirty="0" smtClean="0">
                <a:latin typeface="David" pitchFamily="34" charset="-79"/>
                <a:cs typeface="David" pitchFamily="34" charset="-79"/>
              </a:rPr>
              <a:t> וַתָּשֻׁבוּ וַתִּבְכּוּ לִפְנֵי יְהוָה וְלֹא-שָׁמַע יְהוָה בְּקֹלְכֶם וְלֹא הֶאֱזִין אֲלֵיכֶם. </a:t>
            </a:r>
            <a:r>
              <a:rPr lang="he-IL" sz="1800" b="1" dirty="0" smtClean="0">
                <a:latin typeface="David" pitchFamily="34" charset="-79"/>
                <a:cs typeface="David" pitchFamily="34" charset="-79"/>
              </a:rPr>
              <a:t>מו</a:t>
            </a:r>
            <a:r>
              <a:rPr lang="he-IL" sz="1800" dirty="0" smtClean="0">
                <a:latin typeface="David" pitchFamily="34" charset="-79"/>
                <a:cs typeface="David" pitchFamily="34" charset="-79"/>
              </a:rPr>
              <a:t> וַתֵּשְׁבוּ בְקָדֵשׁ יָמִים רַבִּים כַּיָּמִים אֲשֶׁר יְשַׁבְתֶּם.</a:t>
            </a:r>
            <a:r>
              <a:rPr lang="en-GB" sz="1800" dirty="0">
                <a:latin typeface="David" pitchFamily="34" charset="-79"/>
                <a:cs typeface="David" pitchFamily="34" charset="-79"/>
              </a:rPr>
              <a:t> </a:t>
            </a:r>
            <a:endParaRPr lang="en-US" sz="1800" dirty="0">
              <a:latin typeface="David" pitchFamily="34" charset="-79"/>
              <a:cs typeface="David" pitchFamily="34" charset="-79"/>
            </a:endParaRPr>
          </a:p>
        </p:txBody>
      </p:sp>
    </p:spTree>
    <p:extLst>
      <p:ext uri="{BB962C8B-B14F-4D97-AF65-F5344CB8AC3E}">
        <p14:creationId xmlns:p14="http://schemas.microsoft.com/office/powerpoint/2010/main" val="3333206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he-IL" sz="7200" b="1" dirty="0" smtClean="0">
                <a:solidFill>
                  <a:schemeClr val="accent1"/>
                </a:solidFill>
                <a:effectLst>
                  <a:outerShdw blurRad="38100" dist="38100" dir="2700000" algn="tl">
                    <a:srgbClr val="000000">
                      <a:alpha val="43137"/>
                    </a:srgbClr>
                  </a:outerShdw>
                </a:effectLst>
              </a:rPr>
              <a:t>דברים פרק ד</a:t>
            </a:r>
            <a:endParaRPr lang="he-IL" sz="7200" b="1" dirty="0">
              <a:solidFill>
                <a:schemeClr val="accent1"/>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lstStyle/>
          <a:p>
            <a:r>
              <a:rPr lang="en-GB" dirty="0" smtClean="0">
                <a:solidFill>
                  <a:schemeClr val="tx1"/>
                </a:solidFill>
              </a:rPr>
              <a:t>The Introduction to the Main Speech</a:t>
            </a:r>
          </a:p>
          <a:p>
            <a:endParaRPr lang="en-GB" dirty="0" smtClean="0">
              <a:solidFill>
                <a:schemeClr val="tx1"/>
              </a:solidFill>
            </a:endParaRPr>
          </a:p>
          <a:p>
            <a:r>
              <a:rPr lang="en-GB" dirty="0" smtClean="0">
                <a:solidFill>
                  <a:schemeClr val="tx1"/>
                </a:solidFill>
              </a:rPr>
              <a:t>Divide into Paragraphs…</a:t>
            </a:r>
            <a:endParaRPr lang="he-IL" dirty="0">
              <a:solidFill>
                <a:schemeClr val="tx1"/>
              </a:solidFill>
            </a:endParaRPr>
          </a:p>
        </p:txBody>
      </p:sp>
    </p:spTree>
    <p:extLst>
      <p:ext uri="{BB962C8B-B14F-4D97-AF65-F5344CB8AC3E}">
        <p14:creationId xmlns:p14="http://schemas.microsoft.com/office/powerpoint/2010/main" val="3420385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1711</TotalTime>
  <Words>5113</Words>
  <Application>Microsoft Office PowerPoint</Application>
  <PresentationFormat>On-screen Show (4:3)</PresentationFormat>
  <Paragraphs>257</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דברים</vt:lpstr>
      <vt:lpstr>Background Review</vt:lpstr>
      <vt:lpstr>Divide Perek Alef into paragraphs…</vt:lpstr>
      <vt:lpstr>דברים פרק א : ו-ז G-d says a year at Har Sinai is enough</vt:lpstr>
      <vt:lpstr>דברים פרק א : ח-יז שופטים</vt:lpstr>
      <vt:lpstr>דברים פרק א : יח Stands alone</vt:lpstr>
      <vt:lpstr>דברים פרק א : יט Travelling</vt:lpstr>
      <vt:lpstr>דברים פרק א : כ-מו - מרגלים</vt:lpstr>
      <vt:lpstr>דברים פרק ד</vt:lpstr>
      <vt:lpstr>דברים פרק ד : א-ב Law about the laws</vt:lpstr>
      <vt:lpstr>דברים פרק ד : ג-ד Negative Motivator </vt:lpstr>
      <vt:lpstr>דברים פרק ד : ה-ח Positive Motivator</vt:lpstr>
      <vt:lpstr>דברים פרק ד : ט-יד All the things you need to remember about Har Sinai</vt:lpstr>
      <vt:lpstr>דברים פרק ד : טו-יט Strange Worship of Our G-d </vt:lpstr>
      <vt:lpstr>שמות פרק כה</vt:lpstr>
      <vt:lpstr>PowerPoint Presentation</vt:lpstr>
      <vt:lpstr>דברים פרק ד : מא-מג ערי מקלט</vt:lpstr>
      <vt:lpstr>PowerPoint Presentation</vt:lpstr>
      <vt:lpstr>PowerPoint Presentation</vt:lpstr>
      <vt:lpstr>PowerPoint Presentation</vt:lpstr>
      <vt:lpstr>דברים פרק כז : ט-כו After  teaching the laws, they need to know the consequences of keeping or transgressing them</vt:lpstr>
      <vt:lpstr>תפילה כנגד קרבנות - What does כנגד mean?</vt:lpstr>
      <vt:lpstr>תפילה כנגד קרבנות - What does כנגד mean?</vt:lpstr>
      <vt:lpstr>ברכות התורה</vt:lpstr>
      <vt:lpstr>ברכות התורה</vt:lpstr>
      <vt:lpstr>What does it mean to know G-d?</vt:lpstr>
      <vt:lpstr>בראשית יח - The Basis of Birchot HaTorah</vt:lpstr>
      <vt:lpstr>Back to… דברים פרק כו</vt:lpstr>
      <vt:lpstr>דברים פרק כח If things go well then there will be good things in the land, otherwise there will be exile.</vt:lpstr>
      <vt:lpstr>דברים פרק כח If things go well then there will be good things in the land, otherwise there will be exile.</vt:lpstr>
      <vt:lpstr>דברים פרק כח If things go well then there will be good things in the land, otherwise there will be exile.</vt:lpstr>
      <vt:lpstr>דברים פרק כח If things go well then there will be good things in the land, otherwise there will be exile.</vt:lpstr>
      <vt:lpstr>דברים פרק כח If things go well then there will be good things in the land, otherwise there will be exile.</vt:lpstr>
      <vt:lpstr>דברים פרק כט</vt:lpstr>
      <vt:lpstr>דברים פרק כט</vt:lpstr>
      <vt:lpstr>דברים פרק ל G-d Cannot Pull Out Either</vt:lpstr>
      <vt:lpstr>דברים פרק ל G-d Cannot Pull Out Either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דברים</dc:title>
  <dc:creator>Alexis</dc:creator>
  <cp:lastModifiedBy>Alexis</cp:lastModifiedBy>
  <cp:revision>66</cp:revision>
  <dcterms:created xsi:type="dcterms:W3CDTF">2006-08-16T00:00:00Z</dcterms:created>
  <dcterms:modified xsi:type="dcterms:W3CDTF">2013-09-17T18:21:49Z</dcterms:modified>
</cp:coreProperties>
</file>